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notesMasterIdLst>
    <p:notesMasterId r:id="rId12"/>
  </p:notesMasterIdLst>
  <p:sldIdLst>
    <p:sldId id="262" r:id="rId2"/>
    <p:sldId id="263" r:id="rId3"/>
    <p:sldId id="264" r:id="rId4"/>
    <p:sldId id="319" r:id="rId5"/>
    <p:sldId id="265" r:id="rId6"/>
    <p:sldId id="318" r:id="rId7"/>
    <p:sldId id="268" r:id="rId8"/>
    <p:sldId id="275" r:id="rId9"/>
    <p:sldId id="316" r:id="rId10"/>
    <p:sldId id="317" r:id="rId11"/>
  </p:sldIdLst>
  <p:sldSz cx="17068800" cy="9601200"/>
  <p:notesSz cx="6888163" cy="100203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5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47" d="100"/>
          <a:sy n="47" d="100"/>
        </p:scale>
        <p:origin x="816" y="36"/>
      </p:cViewPr>
      <p:guideLst>
        <p:guide orient="horz" pos="3024"/>
        <p:guide pos="53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IN"/>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A3F5CCB8-2D64-4C28-8BB0-E46E00D2A98B}" type="datetimeFigureOut">
              <a:rPr lang="en-IN" smtClean="0"/>
              <a:pPr/>
              <a:t>31-03-2026</a:t>
            </a:fld>
            <a:endParaRPr lang="en-IN"/>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IN"/>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IN"/>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A072F3F1-6149-4555-BFD7-65863415A926}" type="slidenum">
              <a:rPr lang="en-IN" smtClean="0"/>
              <a:pPr/>
              <a:t>‹#›</a:t>
            </a:fld>
            <a:endParaRPr lang="en-IN"/>
          </a:p>
        </p:txBody>
      </p:sp>
    </p:spTree>
    <p:extLst>
      <p:ext uri="{BB962C8B-B14F-4D97-AF65-F5344CB8AC3E}">
        <p14:creationId xmlns:p14="http://schemas.microsoft.com/office/powerpoint/2010/main" val="2525281627"/>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71308"/>
            <a:ext cx="1280160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2133600" y="5042853"/>
            <a:ext cx="128016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1602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00894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0" y="511175"/>
            <a:ext cx="3680460"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3480" y="511175"/>
            <a:ext cx="10828020"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310203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404143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4590" y="2393634"/>
            <a:ext cx="1472184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1164590" y="6425249"/>
            <a:ext cx="1472184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416833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34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6410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93777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5703" y="511176"/>
            <a:ext cx="1472184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4" name="Content Placeholder 3"/>
          <p:cNvSpPr>
            <a:spLocks noGrp="1"/>
          </p:cNvSpPr>
          <p:nvPr>
            <p:ph sz="half" idx="2"/>
          </p:nvPr>
        </p:nvSpPr>
        <p:spPr>
          <a:xfrm>
            <a:off x="1175704" y="3507105"/>
            <a:ext cx="7220902"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6" name="Content Placeholder 5"/>
          <p:cNvSpPr>
            <a:spLocks noGrp="1"/>
          </p:cNvSpPr>
          <p:nvPr>
            <p:ph sz="quarter" idx="4"/>
          </p:nvPr>
        </p:nvSpPr>
        <p:spPr>
          <a:xfrm>
            <a:off x="8641080" y="3507105"/>
            <a:ext cx="7256463"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4088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57248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89687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367291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7256463" y="1382396"/>
            <a:ext cx="864108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72816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78DB1DB6-6C09-4178-86BC-74366E1FF9DB}" type="datetimeFigureOut">
              <a:rPr lang="en-IN" smtClean="0"/>
              <a:pPr/>
              <a:t>31-03-2026</a:t>
            </a:fld>
            <a:endParaRPr lang="en-IN"/>
          </a:p>
        </p:txBody>
      </p:sp>
      <p:sp>
        <p:nvSpPr>
          <p:cNvPr id="5" name="Footer Placeholder 4"/>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F59F603B-AF01-40A8-9F0D-97EBBDAE69C1}" type="slidenum">
              <a:rPr lang="en-IN" smtClean="0"/>
              <a:pPr/>
              <a:t>‹#›</a:t>
            </a:fld>
            <a:endParaRPr lang="en-IN"/>
          </a:p>
        </p:txBody>
      </p:sp>
    </p:spTree>
    <p:extLst>
      <p:ext uri="{BB962C8B-B14F-4D97-AF65-F5344CB8AC3E}">
        <p14:creationId xmlns:p14="http://schemas.microsoft.com/office/powerpoint/2010/main" val="347307183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b="20887"/>
          <a:stretch>
            <a:fillRect/>
          </a:stretch>
        </p:blipFill>
        <p:spPr>
          <a:xfrm>
            <a:off x="619145" y="1280754"/>
            <a:ext cx="6706787" cy="7074576"/>
          </a:xfrm>
          <a:prstGeom prst="flowChartProcess">
            <a:avLst/>
          </a:prstGeom>
        </p:spPr>
      </p:pic>
      <p:sp>
        <p:nvSpPr>
          <p:cNvPr id="5" name="TextBox 4"/>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sp>
        <p:nvSpPr>
          <p:cNvPr id="6" name="TextBox 5"/>
          <p:cNvSpPr txBox="1"/>
          <p:nvPr/>
        </p:nvSpPr>
        <p:spPr>
          <a:xfrm>
            <a:off x="7718780" y="1383412"/>
            <a:ext cx="5819280" cy="1631216"/>
          </a:xfrm>
          <a:prstGeom prst="rect">
            <a:avLst/>
          </a:prstGeom>
          <a:noFill/>
        </p:spPr>
        <p:txBody>
          <a:bodyPr wrap="square" rtlCol="0">
            <a:spAutoFit/>
          </a:bodyPr>
          <a:lstStyle/>
          <a:p>
            <a:r>
              <a:rPr lang="en-IN" sz="2000" dirty="0">
                <a:latin typeface="Century Gothic" panose="020B0502020202020204" pitchFamily="34" charset="0"/>
              </a:rPr>
              <a:t>This Heritage building is one of the building with mixed style of architecture with beautiful painting and carving works. Carvings can be seen on the front elevation and extensively used in the whole building.  </a:t>
            </a:r>
          </a:p>
        </p:txBody>
      </p:sp>
      <p:sp>
        <p:nvSpPr>
          <p:cNvPr id="9"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pic>
        <p:nvPicPr>
          <p:cNvPr id="1027" name="Picture 3" descr="E:\DUTCH GOVERNOR MAKBARA\IMG-20210118-WA0091.jpg"/>
          <p:cNvPicPr>
            <a:picLocks noChangeAspect="1" noChangeArrowheads="1"/>
          </p:cNvPicPr>
          <p:nvPr/>
        </p:nvPicPr>
        <p:blipFill>
          <a:blip r:embed="rId3" cstate="print"/>
          <a:srcRect t="1545" b="17109"/>
          <a:stretch>
            <a:fillRect/>
          </a:stretch>
        </p:blipFill>
        <p:spPr bwMode="auto">
          <a:xfrm>
            <a:off x="7644548" y="3607821"/>
            <a:ext cx="4345521" cy="4713219"/>
          </a:xfrm>
          <a:prstGeom prst="rect">
            <a:avLst/>
          </a:prstGeom>
          <a:noFill/>
        </p:spPr>
      </p:pic>
      <p:pic>
        <p:nvPicPr>
          <p:cNvPr id="1028" name="Picture 4" descr="E:\DUTCH GOVERNOR MAKBARA\IMG-20210118-WA0091.jpg"/>
          <p:cNvPicPr>
            <a:picLocks noChangeAspect="1" noChangeArrowheads="1"/>
          </p:cNvPicPr>
          <p:nvPr/>
        </p:nvPicPr>
        <p:blipFill>
          <a:blip r:embed="rId3" cstate="print"/>
          <a:srcRect b="19148"/>
          <a:stretch>
            <a:fillRect/>
          </a:stretch>
        </p:blipFill>
        <p:spPr bwMode="auto">
          <a:xfrm>
            <a:off x="12226607" y="3623310"/>
            <a:ext cx="4357688" cy="4697730"/>
          </a:xfrm>
          <a:prstGeom prst="rect">
            <a:avLst/>
          </a:prstGeom>
          <a:noFill/>
        </p:spPr>
      </p:pic>
      <p:sp>
        <p:nvSpPr>
          <p:cNvPr id="10" name="TextBox 5"/>
          <p:cNvSpPr txBox="1">
            <a:spLocks noChangeArrowheads="1"/>
          </p:cNvSpPr>
          <p:nvPr/>
        </p:nvSpPr>
        <p:spPr bwMode="auto">
          <a:xfrm>
            <a:off x="152401" y="92357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Tree>
    <p:extLst>
      <p:ext uri="{BB962C8B-B14F-4D97-AF65-F5344CB8AC3E}">
        <p14:creationId xmlns:p14="http://schemas.microsoft.com/office/powerpoint/2010/main" val="138518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Defect Mapping (External) </a:t>
            </a:r>
          </a:p>
        </p:txBody>
      </p:sp>
      <p:sp>
        <p:nvSpPr>
          <p:cNvPr id="3"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11" name="TextBox 10"/>
          <p:cNvSpPr txBox="1"/>
          <p:nvPr/>
        </p:nvSpPr>
        <p:spPr>
          <a:xfrm>
            <a:off x="1200279" y="8265986"/>
            <a:ext cx="14668240" cy="707886"/>
          </a:xfrm>
          <a:prstGeom prst="rect">
            <a:avLst/>
          </a:prstGeom>
          <a:noFill/>
        </p:spPr>
        <p:txBody>
          <a:bodyPr wrap="square" rtlCol="0">
            <a:spAutoFit/>
          </a:bodyPr>
          <a:lstStyle/>
          <a:p>
            <a:pPr algn="ctr"/>
            <a:r>
              <a:rPr lang="en-IN" sz="2000" dirty="0">
                <a:latin typeface="Century Gothic" panose="020B0502020202020204" pitchFamily="34" charset="0"/>
              </a:rPr>
              <a:t>Vegetation Growth can be observed on top façade &amp; pillars of the building which needs to be taken care of immediately. </a:t>
            </a:r>
          </a:p>
        </p:txBody>
      </p:sp>
      <p:pic>
        <p:nvPicPr>
          <p:cNvPr id="8194" name="Picture 2" descr="E:\DUTCH GOVERNOR MAKBARA\s.d. sir snaps\IMG_20210118_165611.jpg"/>
          <p:cNvPicPr>
            <a:picLocks noChangeAspect="1" noChangeArrowheads="1"/>
          </p:cNvPicPr>
          <p:nvPr/>
        </p:nvPicPr>
        <p:blipFill>
          <a:blip r:embed="rId2" cstate="print"/>
          <a:srcRect l="9857" r="2609"/>
          <a:stretch>
            <a:fillRect/>
          </a:stretch>
        </p:blipFill>
        <p:spPr bwMode="auto">
          <a:xfrm rot="5400000">
            <a:off x="-869777" y="2879142"/>
            <a:ext cx="6593720" cy="3680233"/>
          </a:xfrm>
          <a:prstGeom prst="rect">
            <a:avLst/>
          </a:prstGeom>
          <a:noFill/>
        </p:spPr>
      </p:pic>
      <p:pic>
        <p:nvPicPr>
          <p:cNvPr id="8195" name="Picture 3" descr="E:\DUTCH GOVERNOR MAKBARA\s.d. sir snaps\IMG_20210118_162326.jpg"/>
          <p:cNvPicPr>
            <a:picLocks noChangeAspect="1" noChangeArrowheads="1"/>
          </p:cNvPicPr>
          <p:nvPr/>
        </p:nvPicPr>
        <p:blipFill>
          <a:blip r:embed="rId3" cstate="print"/>
          <a:srcRect l="15160" r="35130"/>
          <a:stretch>
            <a:fillRect/>
          </a:stretch>
        </p:blipFill>
        <p:spPr bwMode="auto">
          <a:xfrm>
            <a:off x="8897257" y="1435100"/>
            <a:ext cx="7184572" cy="6590508"/>
          </a:xfrm>
          <a:prstGeom prst="rect">
            <a:avLst/>
          </a:prstGeom>
          <a:noFill/>
        </p:spPr>
      </p:pic>
      <p:pic>
        <p:nvPicPr>
          <p:cNvPr id="8196" name="Picture 4" descr="E:\DUTCH GOVERNOR MAKBARA\CHANDAN SNAPS\CHAPRA\IMG_1164.JPG"/>
          <p:cNvPicPr>
            <a:picLocks noChangeAspect="1" noChangeArrowheads="1"/>
          </p:cNvPicPr>
          <p:nvPr/>
        </p:nvPicPr>
        <p:blipFill>
          <a:blip r:embed="rId4" cstate="print"/>
          <a:srcRect r="51582"/>
          <a:stretch>
            <a:fillRect/>
          </a:stretch>
        </p:blipFill>
        <p:spPr bwMode="auto">
          <a:xfrm>
            <a:off x="4463415" y="1409968"/>
            <a:ext cx="4276725" cy="662474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sp>
        <p:nvSpPr>
          <p:cNvPr id="7" name="TextBox 6"/>
          <p:cNvSpPr txBox="1"/>
          <p:nvPr/>
        </p:nvSpPr>
        <p:spPr>
          <a:xfrm>
            <a:off x="1828800" y="8115228"/>
            <a:ext cx="13373099" cy="400110"/>
          </a:xfrm>
          <a:prstGeom prst="rect">
            <a:avLst/>
          </a:prstGeom>
          <a:noFill/>
        </p:spPr>
        <p:txBody>
          <a:bodyPr wrap="square" rtlCol="0">
            <a:spAutoFit/>
          </a:bodyPr>
          <a:lstStyle/>
          <a:p>
            <a:pPr algn="ctr"/>
            <a:r>
              <a:rPr lang="en-IN" sz="2000" dirty="0">
                <a:latin typeface="Century Gothic" panose="020B0502020202020204" pitchFamily="34" charset="0"/>
              </a:rPr>
              <a:t>Beautiful Ornamental Carvings encrypted on the top of building facade </a:t>
            </a:r>
          </a:p>
        </p:txBody>
      </p:sp>
      <p:sp>
        <p:nvSpPr>
          <p:cNvPr id="10"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pic>
        <p:nvPicPr>
          <p:cNvPr id="2050" name="Picture 2" descr="E:\DUTCH GOVERNOR MAKBARA\s.d. sir snaps\IMG_20210118_162316.jpg"/>
          <p:cNvPicPr>
            <a:picLocks noChangeAspect="1" noChangeArrowheads="1"/>
          </p:cNvPicPr>
          <p:nvPr/>
        </p:nvPicPr>
        <p:blipFill>
          <a:blip r:embed="rId2" cstate="print"/>
          <a:srcRect/>
          <a:stretch>
            <a:fillRect/>
          </a:stretch>
        </p:blipFill>
        <p:spPr bwMode="auto">
          <a:xfrm>
            <a:off x="1758949" y="1511300"/>
            <a:ext cx="13648431" cy="6223685"/>
          </a:xfrm>
          <a:prstGeom prst="rect">
            <a:avLst/>
          </a:prstGeom>
          <a:noFill/>
        </p:spPr>
      </p:pic>
    </p:spTree>
    <p:extLst>
      <p:ext uri="{BB962C8B-B14F-4D97-AF65-F5344CB8AC3E}">
        <p14:creationId xmlns:p14="http://schemas.microsoft.com/office/powerpoint/2010/main" val="345477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sp>
        <p:nvSpPr>
          <p:cNvPr id="7" name="TextBox 6"/>
          <p:cNvSpPr txBox="1"/>
          <p:nvPr/>
        </p:nvSpPr>
        <p:spPr>
          <a:xfrm>
            <a:off x="12143993" y="3934244"/>
            <a:ext cx="4040887" cy="1323439"/>
          </a:xfrm>
          <a:prstGeom prst="rect">
            <a:avLst/>
          </a:prstGeom>
          <a:noFill/>
        </p:spPr>
        <p:txBody>
          <a:bodyPr wrap="square" rtlCol="0">
            <a:spAutoFit/>
          </a:bodyPr>
          <a:lstStyle/>
          <a:p>
            <a:r>
              <a:rPr lang="en-IN" sz="2000" dirty="0">
                <a:latin typeface="Century Gothic" panose="020B0502020202020204" pitchFamily="34" charset="0"/>
              </a:rPr>
              <a:t>The Building Façade having Ornamental gables and consists all sides of the building structure.</a:t>
            </a:r>
          </a:p>
        </p:txBody>
      </p:sp>
      <p:sp>
        <p:nvSpPr>
          <p:cNvPr id="12"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pic>
        <p:nvPicPr>
          <p:cNvPr id="3074" name="Picture 2" descr="E:\DUTCH GOVERNOR MAKBARA\IMG-20210118-WA0142.jpg"/>
          <p:cNvPicPr>
            <a:picLocks noChangeAspect="1" noChangeArrowheads="1"/>
          </p:cNvPicPr>
          <p:nvPr/>
        </p:nvPicPr>
        <p:blipFill>
          <a:blip r:embed="rId2" cstate="print"/>
          <a:srcRect t="22318"/>
          <a:stretch>
            <a:fillRect/>
          </a:stretch>
        </p:blipFill>
        <p:spPr bwMode="auto">
          <a:xfrm>
            <a:off x="869949" y="1571624"/>
            <a:ext cx="10917701" cy="6360795"/>
          </a:xfrm>
          <a:prstGeom prst="rect">
            <a:avLst/>
          </a:prstGeom>
          <a:noFill/>
        </p:spPr>
      </p:pic>
    </p:spTree>
    <p:extLst>
      <p:ext uri="{BB962C8B-B14F-4D97-AF65-F5344CB8AC3E}">
        <p14:creationId xmlns:p14="http://schemas.microsoft.com/office/powerpoint/2010/main" val="1285658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DUTCH GOVERNOR MAKBARA\CHANDAN SNAPS\CHAPRA\IMG_1161.JPG"/>
          <p:cNvPicPr>
            <a:picLocks noChangeAspect="1" noChangeArrowheads="1"/>
          </p:cNvPicPr>
          <p:nvPr/>
        </p:nvPicPr>
        <p:blipFill>
          <a:blip r:embed="rId2" cstate="print"/>
          <a:srcRect/>
          <a:stretch>
            <a:fillRect/>
          </a:stretch>
        </p:blipFill>
        <p:spPr bwMode="auto">
          <a:xfrm>
            <a:off x="1572895" y="1554297"/>
            <a:ext cx="7940042" cy="5955031"/>
          </a:xfrm>
          <a:prstGeom prst="rect">
            <a:avLst/>
          </a:prstGeom>
          <a:noFill/>
        </p:spPr>
      </p:pic>
      <p:sp>
        <p:nvSpPr>
          <p:cNvPr id="3"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4" name="TextBox 3"/>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pic>
        <p:nvPicPr>
          <p:cNvPr id="10243" name="Picture 3" descr="E:\DUTCH GOVERNOR MAKBARA\CHANDAN SNAPS\CHAPRA\IMG_1163.JPG"/>
          <p:cNvPicPr>
            <a:picLocks noChangeAspect="1" noChangeArrowheads="1"/>
          </p:cNvPicPr>
          <p:nvPr/>
        </p:nvPicPr>
        <p:blipFill>
          <a:blip r:embed="rId3" cstate="print"/>
          <a:srcRect l="15848" r="19390" b="8413"/>
          <a:stretch>
            <a:fillRect/>
          </a:stretch>
        </p:blipFill>
        <p:spPr bwMode="auto">
          <a:xfrm rot="10800000">
            <a:off x="9869714" y="1538694"/>
            <a:ext cx="5587999" cy="5926977"/>
          </a:xfrm>
          <a:prstGeom prst="rect">
            <a:avLst/>
          </a:prstGeom>
          <a:noFill/>
        </p:spPr>
      </p:pic>
      <p:sp>
        <p:nvSpPr>
          <p:cNvPr id="6" name="TextBox 5"/>
          <p:cNvSpPr txBox="1"/>
          <p:nvPr/>
        </p:nvSpPr>
        <p:spPr>
          <a:xfrm>
            <a:off x="1534050" y="7736987"/>
            <a:ext cx="14039779" cy="400110"/>
          </a:xfrm>
          <a:prstGeom prst="rect">
            <a:avLst/>
          </a:prstGeom>
          <a:noFill/>
        </p:spPr>
        <p:txBody>
          <a:bodyPr wrap="square" rtlCol="0">
            <a:spAutoFit/>
          </a:bodyPr>
          <a:lstStyle/>
          <a:p>
            <a:pPr algn="ctr"/>
            <a:r>
              <a:rPr lang="en-IN" sz="2000" dirty="0">
                <a:latin typeface="Century Gothic" panose="020B0502020202020204" pitchFamily="34" charset="0"/>
              </a:rPr>
              <a:t>Beautiful painting found in the inner walls and doom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Structural Assessment</a:t>
            </a:r>
          </a:p>
        </p:txBody>
      </p:sp>
      <p:sp>
        <p:nvSpPr>
          <p:cNvPr id="6"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7" name="TextBox 6"/>
          <p:cNvSpPr txBox="1"/>
          <p:nvPr/>
        </p:nvSpPr>
        <p:spPr>
          <a:xfrm>
            <a:off x="11788773" y="6972438"/>
            <a:ext cx="4147913" cy="1015663"/>
          </a:xfrm>
          <a:prstGeom prst="rect">
            <a:avLst/>
          </a:prstGeom>
          <a:noFill/>
        </p:spPr>
        <p:txBody>
          <a:bodyPr wrap="square" rtlCol="0">
            <a:spAutoFit/>
          </a:bodyPr>
          <a:lstStyle/>
          <a:p>
            <a:r>
              <a:rPr lang="en-US" sz="2000" dirty="0">
                <a:latin typeface="Century Gothic" panose="020B0502020202020204" pitchFamily="34" charset="0"/>
              </a:rPr>
              <a:t>The other building having only brick structure with a doom and pillars on four side.</a:t>
            </a:r>
            <a:endParaRPr lang="en-IN" sz="2000" dirty="0">
              <a:latin typeface="Century Gothic" panose="020B0502020202020204" pitchFamily="34" charset="0"/>
            </a:endParaRPr>
          </a:p>
        </p:txBody>
      </p:sp>
      <p:pic>
        <p:nvPicPr>
          <p:cNvPr id="4098" name="Picture 2" descr="E:\DUTCH GOVERNOR MAKBARA\s.d. sir snaps\IMG_20210118_164736__01.jpg"/>
          <p:cNvPicPr>
            <a:picLocks noChangeAspect="1" noChangeArrowheads="1"/>
          </p:cNvPicPr>
          <p:nvPr/>
        </p:nvPicPr>
        <p:blipFill>
          <a:blip r:embed="rId2" cstate="print"/>
          <a:srcRect/>
          <a:stretch>
            <a:fillRect/>
          </a:stretch>
        </p:blipFill>
        <p:spPr bwMode="auto">
          <a:xfrm>
            <a:off x="944563" y="1472180"/>
            <a:ext cx="6332537" cy="7179652"/>
          </a:xfrm>
          <a:prstGeom prst="rect">
            <a:avLst/>
          </a:prstGeom>
          <a:noFill/>
        </p:spPr>
      </p:pic>
      <p:pic>
        <p:nvPicPr>
          <p:cNvPr id="4099" name="Picture 3" descr="E:\DUTCH GOVERNOR MAKBARA\s.d. sir snaps\IMG_20210118_164819.jpg"/>
          <p:cNvPicPr>
            <a:picLocks noChangeAspect="1" noChangeArrowheads="1"/>
          </p:cNvPicPr>
          <p:nvPr/>
        </p:nvPicPr>
        <p:blipFill>
          <a:blip r:embed="rId3" cstate="print"/>
          <a:srcRect/>
          <a:stretch>
            <a:fillRect/>
          </a:stretch>
        </p:blipFill>
        <p:spPr bwMode="auto">
          <a:xfrm rot="5400000">
            <a:off x="5783978" y="3501841"/>
            <a:ext cx="7127502" cy="3250141"/>
          </a:xfrm>
          <a:prstGeom prst="rect">
            <a:avLst/>
          </a:prstGeom>
          <a:noFill/>
        </p:spPr>
      </p:pic>
      <p:pic>
        <p:nvPicPr>
          <p:cNvPr id="4101" name="Picture 5" descr="E:\DUTCH GOVERNOR MAKBARA\s.d. sir snaps\IMG_20210118_165345.jpg"/>
          <p:cNvPicPr>
            <a:picLocks noChangeAspect="1" noChangeArrowheads="1"/>
          </p:cNvPicPr>
          <p:nvPr/>
        </p:nvPicPr>
        <p:blipFill>
          <a:blip r:embed="rId4" cstate="print"/>
          <a:srcRect l="15695" t="8986" r="49374"/>
          <a:stretch>
            <a:fillRect/>
          </a:stretch>
        </p:blipFill>
        <p:spPr bwMode="auto">
          <a:xfrm rot="5400000">
            <a:off x="11788052" y="1501054"/>
            <a:ext cx="4321758" cy="5134838"/>
          </a:xfrm>
          <a:prstGeom prst="rect">
            <a:avLst/>
          </a:prstGeom>
          <a:noFill/>
        </p:spPr>
      </p:pic>
    </p:spTree>
    <p:extLst>
      <p:ext uri="{BB962C8B-B14F-4D97-AF65-F5344CB8AC3E}">
        <p14:creationId xmlns:p14="http://schemas.microsoft.com/office/powerpoint/2010/main" val="3323704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Structural Assessment</a:t>
            </a:r>
          </a:p>
        </p:txBody>
      </p:sp>
      <p:pic>
        <p:nvPicPr>
          <p:cNvPr id="9219" name="Picture 3" descr="E:\DUTCH GOVERNOR MAKBARA\CHANDAN SNAPS\CHAPRA\IMG_1171.JPG"/>
          <p:cNvPicPr>
            <a:picLocks noChangeAspect="1" noChangeArrowheads="1"/>
          </p:cNvPicPr>
          <p:nvPr/>
        </p:nvPicPr>
        <p:blipFill>
          <a:blip r:embed="rId2" cstate="print"/>
          <a:srcRect/>
          <a:stretch>
            <a:fillRect/>
          </a:stretch>
        </p:blipFill>
        <p:spPr bwMode="auto">
          <a:xfrm>
            <a:off x="1334225" y="1326605"/>
            <a:ext cx="6054393" cy="4540795"/>
          </a:xfrm>
          <a:prstGeom prst="rect">
            <a:avLst/>
          </a:prstGeom>
          <a:noFill/>
        </p:spPr>
      </p:pic>
      <p:pic>
        <p:nvPicPr>
          <p:cNvPr id="9220" name="Picture 4" descr="E:\DUTCH GOVERNOR MAKBARA\CHANDAN SNAPS\CHAPRA\IMG_1173.JPG"/>
          <p:cNvPicPr>
            <a:picLocks noChangeAspect="1" noChangeArrowheads="1"/>
          </p:cNvPicPr>
          <p:nvPr/>
        </p:nvPicPr>
        <p:blipFill>
          <a:blip r:embed="rId3" cstate="print"/>
          <a:srcRect b="25182"/>
          <a:stretch>
            <a:fillRect/>
          </a:stretch>
        </p:blipFill>
        <p:spPr bwMode="auto">
          <a:xfrm>
            <a:off x="8000364" y="1335882"/>
            <a:ext cx="8052975" cy="4518818"/>
          </a:xfrm>
          <a:prstGeom prst="rect">
            <a:avLst/>
          </a:prstGeom>
          <a:noFill/>
        </p:spPr>
      </p:pic>
      <p:sp>
        <p:nvSpPr>
          <p:cNvPr id="6" name="TextBox 5"/>
          <p:cNvSpPr txBox="1"/>
          <p:nvPr/>
        </p:nvSpPr>
        <p:spPr>
          <a:xfrm>
            <a:off x="10315573" y="7188338"/>
            <a:ext cx="4147913" cy="400110"/>
          </a:xfrm>
          <a:prstGeom prst="rect">
            <a:avLst/>
          </a:prstGeom>
          <a:noFill/>
        </p:spPr>
        <p:txBody>
          <a:bodyPr wrap="square" rtlCol="0">
            <a:spAutoFit/>
          </a:bodyPr>
          <a:lstStyle/>
          <a:p>
            <a:r>
              <a:rPr lang="en-US" sz="2000" dirty="0">
                <a:latin typeface="Century Gothic" panose="020B0502020202020204" pitchFamily="34" charset="0"/>
              </a:rPr>
              <a:t>Decayed foundation and plinth</a:t>
            </a:r>
            <a:endParaRPr lang="en-IN" sz="2000" dirty="0">
              <a:latin typeface="Century Gothic" panose="020B0502020202020204" pitchFamily="34" charset="0"/>
            </a:endParaRPr>
          </a:p>
        </p:txBody>
      </p:sp>
      <p:pic>
        <p:nvPicPr>
          <p:cNvPr id="9221" name="Picture 5" descr="E:\DUTCH GOVERNOR MAKBARA\CHANDAN SNAPS\CHAPRA\IMG_1139.JPG"/>
          <p:cNvPicPr>
            <a:picLocks noChangeAspect="1" noChangeArrowheads="1"/>
          </p:cNvPicPr>
          <p:nvPr/>
        </p:nvPicPr>
        <p:blipFill>
          <a:blip r:embed="rId4" cstate="print"/>
          <a:srcRect l="51263" r="9618"/>
          <a:stretch>
            <a:fillRect/>
          </a:stretch>
        </p:blipFill>
        <p:spPr bwMode="auto">
          <a:xfrm rot="5400000">
            <a:off x="2792032" y="4722177"/>
            <a:ext cx="3136010" cy="601243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Status of Cracks</a:t>
            </a:r>
          </a:p>
        </p:txBody>
      </p:sp>
      <p:sp>
        <p:nvSpPr>
          <p:cNvPr id="9"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10" name="TextBox 9"/>
          <p:cNvSpPr txBox="1"/>
          <p:nvPr/>
        </p:nvSpPr>
        <p:spPr>
          <a:xfrm>
            <a:off x="625516" y="7030399"/>
            <a:ext cx="6038174" cy="1200329"/>
          </a:xfrm>
          <a:prstGeom prst="rect">
            <a:avLst/>
          </a:prstGeom>
          <a:noFill/>
        </p:spPr>
        <p:txBody>
          <a:bodyPr wrap="square" rtlCol="0">
            <a:spAutoFit/>
          </a:bodyPr>
          <a:lstStyle/>
          <a:p>
            <a:pPr algn="ctr"/>
            <a:r>
              <a:rPr lang="en-US" sz="1800" dirty="0">
                <a:latin typeface="Century Gothic" panose="020B0502020202020204" pitchFamily="34" charset="0"/>
              </a:rPr>
              <a:t>The roof top façade of the building has been extensively damaged. It has found to be repaired time and again with cement work. Large cracks can be observed on the facade. </a:t>
            </a:r>
            <a:endParaRPr lang="en-IN" sz="1800" dirty="0">
              <a:latin typeface="Century Gothic" panose="020B0502020202020204" pitchFamily="34" charset="0"/>
            </a:endParaRPr>
          </a:p>
        </p:txBody>
      </p:sp>
      <p:pic>
        <p:nvPicPr>
          <p:cNvPr id="5122" name="Picture 2" descr="E:\DUTCH GOVERNOR MAKBARA\s.d. sir snaps\IMG_20210118_162320.jpg"/>
          <p:cNvPicPr>
            <a:picLocks noChangeAspect="1" noChangeArrowheads="1"/>
          </p:cNvPicPr>
          <p:nvPr/>
        </p:nvPicPr>
        <p:blipFill>
          <a:blip r:embed="rId2" cstate="print"/>
          <a:srcRect r="45883"/>
          <a:stretch>
            <a:fillRect/>
          </a:stretch>
        </p:blipFill>
        <p:spPr bwMode="auto">
          <a:xfrm>
            <a:off x="755650" y="1771649"/>
            <a:ext cx="5873750" cy="4949363"/>
          </a:xfrm>
          <a:prstGeom prst="rect">
            <a:avLst/>
          </a:prstGeom>
          <a:noFill/>
        </p:spPr>
      </p:pic>
      <p:pic>
        <p:nvPicPr>
          <p:cNvPr id="5123" name="Picture 3" descr="E:\DUTCH GOVERNOR MAKBARA\CHANDAN SNAPS\CHAPRA\IMG_1172.JPG"/>
          <p:cNvPicPr>
            <a:picLocks noChangeAspect="1" noChangeArrowheads="1"/>
          </p:cNvPicPr>
          <p:nvPr/>
        </p:nvPicPr>
        <p:blipFill>
          <a:blip r:embed="rId3" cstate="print"/>
          <a:srcRect l="3291" r="26306" b="21911"/>
          <a:stretch>
            <a:fillRect/>
          </a:stretch>
        </p:blipFill>
        <p:spPr bwMode="auto">
          <a:xfrm>
            <a:off x="7223760" y="1765061"/>
            <a:ext cx="4652010" cy="3869929"/>
          </a:xfrm>
          <a:prstGeom prst="rect">
            <a:avLst/>
          </a:prstGeom>
          <a:noFill/>
        </p:spPr>
      </p:pic>
      <p:sp>
        <p:nvSpPr>
          <p:cNvPr id="14" name="TextBox 13"/>
          <p:cNvSpPr txBox="1"/>
          <p:nvPr/>
        </p:nvSpPr>
        <p:spPr>
          <a:xfrm>
            <a:off x="7105640" y="5800732"/>
            <a:ext cx="4804420" cy="646331"/>
          </a:xfrm>
          <a:prstGeom prst="rect">
            <a:avLst/>
          </a:prstGeom>
          <a:noFill/>
        </p:spPr>
        <p:txBody>
          <a:bodyPr wrap="square" rtlCol="0">
            <a:spAutoFit/>
          </a:bodyPr>
          <a:lstStyle/>
          <a:p>
            <a:pPr algn="ctr"/>
            <a:r>
              <a:rPr lang="en-US" sz="1800" dirty="0">
                <a:latin typeface="Century Gothic" panose="020B0502020202020204" pitchFamily="34" charset="0"/>
              </a:rPr>
              <a:t>Large Cracks / damaged base of the building</a:t>
            </a:r>
            <a:endParaRPr lang="en-IN" sz="1800" dirty="0">
              <a:latin typeface="Century Gothic" panose="020B0502020202020204" pitchFamily="34" charset="0"/>
            </a:endParaRPr>
          </a:p>
        </p:txBody>
      </p:sp>
      <p:pic>
        <p:nvPicPr>
          <p:cNvPr id="5124" name="Picture 4" descr="E:\DUTCH GOVERNOR MAKBARA\CHANDAN SNAPS\CHAPRA\IMG_1131.JPG"/>
          <p:cNvPicPr>
            <a:picLocks noChangeAspect="1" noChangeArrowheads="1"/>
          </p:cNvPicPr>
          <p:nvPr/>
        </p:nvPicPr>
        <p:blipFill>
          <a:blip r:embed="rId4" cstate="print"/>
          <a:srcRect/>
          <a:stretch>
            <a:fillRect/>
          </a:stretch>
        </p:blipFill>
        <p:spPr bwMode="auto">
          <a:xfrm rot="5400000">
            <a:off x="11560297" y="2416138"/>
            <a:ext cx="5235575" cy="3926681"/>
          </a:xfrm>
          <a:prstGeom prst="rect">
            <a:avLst/>
          </a:prstGeom>
          <a:noFill/>
        </p:spPr>
      </p:pic>
      <p:sp>
        <p:nvSpPr>
          <p:cNvPr id="16" name="Oval 15"/>
          <p:cNvSpPr/>
          <p:nvPr/>
        </p:nvSpPr>
        <p:spPr>
          <a:xfrm>
            <a:off x="14997158" y="3530600"/>
            <a:ext cx="690552" cy="690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842740" y="7185032"/>
            <a:ext cx="4804420" cy="369332"/>
          </a:xfrm>
          <a:prstGeom prst="rect">
            <a:avLst/>
          </a:prstGeom>
          <a:noFill/>
        </p:spPr>
        <p:txBody>
          <a:bodyPr wrap="square" rtlCol="0">
            <a:spAutoFit/>
          </a:bodyPr>
          <a:lstStyle/>
          <a:p>
            <a:pPr algn="ctr"/>
            <a:r>
              <a:rPr lang="en-US" sz="1800" dirty="0">
                <a:latin typeface="Century Gothic" panose="020B0502020202020204" pitchFamily="34" charset="0"/>
              </a:rPr>
              <a:t>Cracks found on the Pillar of the building</a:t>
            </a:r>
            <a:endParaRPr lang="en-IN" sz="1800" dirty="0">
              <a:latin typeface="Century Gothic" panose="020B0502020202020204" pitchFamily="34" charset="0"/>
            </a:endParaRPr>
          </a:p>
        </p:txBody>
      </p:sp>
    </p:spTree>
    <p:extLst>
      <p:ext uri="{BB962C8B-B14F-4D97-AF65-F5344CB8AC3E}">
        <p14:creationId xmlns:p14="http://schemas.microsoft.com/office/powerpoint/2010/main" val="3922617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Defect Mapping (External) </a:t>
            </a:r>
          </a:p>
        </p:txBody>
      </p:sp>
      <p:sp>
        <p:nvSpPr>
          <p:cNvPr id="3"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12" name="TextBox 11"/>
          <p:cNvSpPr txBox="1"/>
          <p:nvPr/>
        </p:nvSpPr>
        <p:spPr>
          <a:xfrm>
            <a:off x="6367365" y="7354457"/>
            <a:ext cx="10164407" cy="646331"/>
          </a:xfrm>
          <a:prstGeom prst="rect">
            <a:avLst/>
          </a:prstGeom>
          <a:noFill/>
        </p:spPr>
        <p:txBody>
          <a:bodyPr wrap="square" rtlCol="0">
            <a:spAutoFit/>
          </a:bodyPr>
          <a:lstStyle/>
          <a:p>
            <a:r>
              <a:rPr lang="en-US" sz="1800" dirty="0">
                <a:latin typeface="Century Gothic" panose="020B0502020202020204" pitchFamily="34" charset="0"/>
              </a:rPr>
              <a:t>At most of the places the lime </a:t>
            </a:r>
            <a:r>
              <a:rPr lang="en-US" sz="1800" dirty="0" err="1">
                <a:latin typeface="Century Gothic" panose="020B0502020202020204" pitchFamily="34" charset="0"/>
              </a:rPr>
              <a:t>surkhi</a:t>
            </a:r>
            <a:r>
              <a:rPr lang="en-US" sz="1800" dirty="0">
                <a:latin typeface="Century Gothic" panose="020B0502020202020204" pitchFamily="34" charset="0"/>
              </a:rPr>
              <a:t> plaster has become loose. Decay of lime </a:t>
            </a:r>
            <a:r>
              <a:rPr lang="en-US" sz="1800" dirty="0" err="1">
                <a:latin typeface="Century Gothic" panose="020B0502020202020204" pitchFamily="34" charset="0"/>
              </a:rPr>
              <a:t>surkhi</a:t>
            </a:r>
            <a:r>
              <a:rPr lang="en-US" sz="1800" dirty="0">
                <a:latin typeface="Century Gothic" panose="020B0502020202020204" pitchFamily="34" charset="0"/>
              </a:rPr>
              <a:t> was observed in many places. At some places it was plastered using cement. </a:t>
            </a:r>
            <a:endParaRPr lang="en-IN" sz="1800" dirty="0">
              <a:latin typeface="Century Gothic" panose="020B0502020202020204" pitchFamily="34" charset="0"/>
            </a:endParaRPr>
          </a:p>
        </p:txBody>
      </p:sp>
      <p:pic>
        <p:nvPicPr>
          <p:cNvPr id="6148" name="Picture 4" descr="E:\DUTCH GOVERNOR MAKBARA\s.d. sir snaps\IMG_20210118_160750.jpg"/>
          <p:cNvPicPr>
            <a:picLocks noChangeAspect="1" noChangeArrowheads="1"/>
          </p:cNvPicPr>
          <p:nvPr/>
        </p:nvPicPr>
        <p:blipFill>
          <a:blip r:embed="rId2" cstate="print"/>
          <a:srcRect l="73366" t="29322" r="6842" b="31256"/>
          <a:stretch>
            <a:fillRect/>
          </a:stretch>
        </p:blipFill>
        <p:spPr bwMode="auto">
          <a:xfrm rot="5400000">
            <a:off x="1649530" y="893644"/>
            <a:ext cx="3671661" cy="5484824"/>
          </a:xfrm>
          <a:prstGeom prst="rect">
            <a:avLst/>
          </a:prstGeom>
          <a:noFill/>
        </p:spPr>
      </p:pic>
      <p:pic>
        <p:nvPicPr>
          <p:cNvPr id="6150" name="Picture 6" descr="E:\DUTCH GOVERNOR MAKBARA\s.d. sir snaps\IMG_20210118_162044.jpg"/>
          <p:cNvPicPr>
            <a:picLocks noChangeAspect="1" noChangeArrowheads="1"/>
          </p:cNvPicPr>
          <p:nvPr/>
        </p:nvPicPr>
        <p:blipFill>
          <a:blip r:embed="rId3" cstate="print"/>
          <a:srcRect l="10389" t="30977" r="60525"/>
          <a:stretch>
            <a:fillRect/>
          </a:stretch>
        </p:blipFill>
        <p:spPr bwMode="auto">
          <a:xfrm>
            <a:off x="6503670" y="1828800"/>
            <a:ext cx="4549140" cy="4922570"/>
          </a:xfrm>
          <a:prstGeom prst="rect">
            <a:avLst/>
          </a:prstGeom>
          <a:noFill/>
        </p:spPr>
      </p:pic>
      <p:sp>
        <p:nvSpPr>
          <p:cNvPr id="18" name="Oval 17"/>
          <p:cNvSpPr/>
          <p:nvPr/>
        </p:nvSpPr>
        <p:spPr>
          <a:xfrm>
            <a:off x="8310631" y="5545807"/>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4118542" y="3465003"/>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51" name="Picture 7" descr="E:\DUTCH GOVERNOR MAKBARA\s.d. sir snaps\IMG_20210118_162316.jpg"/>
          <p:cNvPicPr>
            <a:picLocks noChangeAspect="1" noChangeArrowheads="1"/>
          </p:cNvPicPr>
          <p:nvPr/>
        </p:nvPicPr>
        <p:blipFill>
          <a:blip r:embed="rId4" cstate="print"/>
          <a:srcRect l="74182" r="2298" b="42301"/>
          <a:stretch>
            <a:fillRect/>
          </a:stretch>
        </p:blipFill>
        <p:spPr bwMode="auto">
          <a:xfrm>
            <a:off x="11636801" y="1817077"/>
            <a:ext cx="4399490" cy="4921525"/>
          </a:xfrm>
          <a:prstGeom prst="rect">
            <a:avLst/>
          </a:prstGeom>
          <a:noFill/>
        </p:spPr>
      </p:pic>
      <p:sp>
        <p:nvSpPr>
          <p:cNvPr id="22" name="Oval 21"/>
          <p:cNvSpPr/>
          <p:nvPr/>
        </p:nvSpPr>
        <p:spPr>
          <a:xfrm>
            <a:off x="13270162" y="3769803"/>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52" name="Picture 8" descr="E:\DUTCH GOVERNOR MAKBARA\s.d. sir snaps\IMG_20210118_162528.jpg"/>
          <p:cNvPicPr>
            <a:picLocks noChangeAspect="1" noChangeArrowheads="1"/>
          </p:cNvPicPr>
          <p:nvPr/>
        </p:nvPicPr>
        <p:blipFill>
          <a:blip r:embed="rId5" cstate="print"/>
          <a:srcRect l="48329" t="36859" r="33538" b="27362"/>
          <a:stretch>
            <a:fillRect/>
          </a:stretch>
        </p:blipFill>
        <p:spPr bwMode="auto">
          <a:xfrm rot="5400000">
            <a:off x="1571897" y="4852128"/>
            <a:ext cx="3309257" cy="4897121"/>
          </a:xfrm>
          <a:prstGeom prst="rect">
            <a:avLst/>
          </a:prstGeom>
          <a:noFill/>
        </p:spPr>
      </p:pic>
      <p:sp>
        <p:nvSpPr>
          <p:cNvPr id="25" name="Oval 24"/>
          <p:cNvSpPr/>
          <p:nvPr/>
        </p:nvSpPr>
        <p:spPr>
          <a:xfrm>
            <a:off x="2069488" y="6213464"/>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2866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Defect Mapping (External) </a:t>
            </a:r>
          </a:p>
        </p:txBody>
      </p:sp>
      <p:sp>
        <p:nvSpPr>
          <p:cNvPr id="3"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pic>
        <p:nvPicPr>
          <p:cNvPr id="7170" name="Picture 2" descr="E:\DUTCH GOVERNOR MAKBARA\s.d. sir snaps\IMG_20210118_164736__01.jpg"/>
          <p:cNvPicPr>
            <a:picLocks noChangeAspect="1" noChangeArrowheads="1"/>
          </p:cNvPicPr>
          <p:nvPr/>
        </p:nvPicPr>
        <p:blipFill>
          <a:blip r:embed="rId2" cstate="print"/>
          <a:srcRect t="17191" b="2877"/>
          <a:stretch>
            <a:fillRect/>
          </a:stretch>
        </p:blipFill>
        <p:spPr bwMode="auto">
          <a:xfrm>
            <a:off x="1174750" y="1662113"/>
            <a:ext cx="7791450" cy="7061001"/>
          </a:xfrm>
          <a:prstGeom prst="rect">
            <a:avLst/>
          </a:prstGeom>
          <a:noFill/>
        </p:spPr>
      </p:pic>
      <p:sp>
        <p:nvSpPr>
          <p:cNvPr id="5" name="Oval 4"/>
          <p:cNvSpPr/>
          <p:nvPr/>
        </p:nvSpPr>
        <p:spPr>
          <a:xfrm>
            <a:off x="1960631" y="7082507"/>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7129531" y="3983707"/>
            <a:ext cx="1028768" cy="1038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9504265" y="4547757"/>
            <a:ext cx="6764435" cy="923330"/>
          </a:xfrm>
          <a:prstGeom prst="rect">
            <a:avLst/>
          </a:prstGeom>
          <a:noFill/>
        </p:spPr>
        <p:txBody>
          <a:bodyPr wrap="square" rtlCol="0">
            <a:spAutoFit/>
          </a:bodyPr>
          <a:lstStyle/>
          <a:p>
            <a:r>
              <a:rPr lang="en-US" sz="1800" dirty="0">
                <a:latin typeface="Century Gothic" panose="020B0502020202020204" pitchFamily="34" charset="0"/>
              </a:rPr>
              <a:t>On another side of the building the lime </a:t>
            </a:r>
            <a:r>
              <a:rPr lang="en-US" sz="1800" dirty="0" err="1">
                <a:latin typeface="Century Gothic" panose="020B0502020202020204" pitchFamily="34" charset="0"/>
              </a:rPr>
              <a:t>surkhi</a:t>
            </a:r>
            <a:r>
              <a:rPr lang="en-US" sz="1800" dirty="0">
                <a:latin typeface="Century Gothic" panose="020B0502020202020204" pitchFamily="34" charset="0"/>
              </a:rPr>
              <a:t> plaster has vanished from the building. </a:t>
            </a:r>
          </a:p>
          <a:p>
            <a:r>
              <a:rPr lang="en-US" sz="1800" dirty="0">
                <a:latin typeface="Century Gothic" panose="020B0502020202020204" pitchFamily="34" charset="0"/>
              </a:rPr>
              <a:t>The pillars has damaged and need to be conserved.</a:t>
            </a:r>
            <a:endParaRPr lang="en-IN" sz="1800" dirty="0">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2090</TotalTime>
  <Words>262</Words>
  <Application>Microsoft Office PowerPoint</Application>
  <PresentationFormat>Custom</PresentationFormat>
  <Paragraphs>23</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Sushila Murmu</dc:creator>
  <cp:lastModifiedBy>lenovo</cp:lastModifiedBy>
  <cp:revision>331</cp:revision>
  <dcterms:created xsi:type="dcterms:W3CDTF">2019-10-10T05:08:54Z</dcterms:created>
  <dcterms:modified xsi:type="dcterms:W3CDTF">2026-03-31T11:11:47Z</dcterms:modified>
</cp:coreProperties>
</file>