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8" r:id="rId1"/>
  </p:sldMasterIdLst>
  <p:notesMasterIdLst>
    <p:notesMasterId r:id="rId8"/>
  </p:notesMasterIdLst>
  <p:sldIdLst>
    <p:sldId id="256" r:id="rId2"/>
    <p:sldId id="262" r:id="rId3"/>
    <p:sldId id="263" r:id="rId4"/>
    <p:sldId id="264" r:id="rId5"/>
    <p:sldId id="265" r:id="rId6"/>
    <p:sldId id="268" r:id="rId7"/>
  </p:sldIdLst>
  <p:sldSz cx="17068800" cy="9601200"/>
  <p:notesSz cx="6858000" cy="9144000"/>
  <p:defaultTextStyle>
    <a:defPPr>
      <a:defRPr lang="en-US"/>
    </a:defPPr>
    <a:lvl1pPr marL="0" algn="l" defTabSz="1075334" rtl="0" eaLnBrk="1" latinLnBrk="0" hangingPunct="1">
      <a:defRPr sz="2117" kern="1200">
        <a:solidFill>
          <a:schemeClr val="tx1"/>
        </a:solidFill>
        <a:latin typeface="+mn-lt"/>
        <a:ea typeface="+mn-ea"/>
        <a:cs typeface="+mn-cs"/>
      </a:defRPr>
    </a:lvl1pPr>
    <a:lvl2pPr marL="537667" algn="l" defTabSz="1075334" rtl="0" eaLnBrk="1" latinLnBrk="0" hangingPunct="1">
      <a:defRPr sz="2117" kern="1200">
        <a:solidFill>
          <a:schemeClr val="tx1"/>
        </a:solidFill>
        <a:latin typeface="+mn-lt"/>
        <a:ea typeface="+mn-ea"/>
        <a:cs typeface="+mn-cs"/>
      </a:defRPr>
    </a:lvl2pPr>
    <a:lvl3pPr marL="1075334" algn="l" defTabSz="1075334" rtl="0" eaLnBrk="1" latinLnBrk="0" hangingPunct="1">
      <a:defRPr sz="2117" kern="1200">
        <a:solidFill>
          <a:schemeClr val="tx1"/>
        </a:solidFill>
        <a:latin typeface="+mn-lt"/>
        <a:ea typeface="+mn-ea"/>
        <a:cs typeface="+mn-cs"/>
      </a:defRPr>
    </a:lvl3pPr>
    <a:lvl4pPr marL="1613002" algn="l" defTabSz="1075334" rtl="0" eaLnBrk="1" latinLnBrk="0" hangingPunct="1">
      <a:defRPr sz="2117" kern="1200">
        <a:solidFill>
          <a:schemeClr val="tx1"/>
        </a:solidFill>
        <a:latin typeface="+mn-lt"/>
        <a:ea typeface="+mn-ea"/>
        <a:cs typeface="+mn-cs"/>
      </a:defRPr>
    </a:lvl4pPr>
    <a:lvl5pPr marL="2150669" algn="l" defTabSz="1075334" rtl="0" eaLnBrk="1" latinLnBrk="0" hangingPunct="1">
      <a:defRPr sz="2117" kern="1200">
        <a:solidFill>
          <a:schemeClr val="tx1"/>
        </a:solidFill>
        <a:latin typeface="+mn-lt"/>
        <a:ea typeface="+mn-ea"/>
        <a:cs typeface="+mn-cs"/>
      </a:defRPr>
    </a:lvl5pPr>
    <a:lvl6pPr marL="2688336" algn="l" defTabSz="1075334" rtl="0" eaLnBrk="1" latinLnBrk="0" hangingPunct="1">
      <a:defRPr sz="2117" kern="1200">
        <a:solidFill>
          <a:schemeClr val="tx1"/>
        </a:solidFill>
        <a:latin typeface="+mn-lt"/>
        <a:ea typeface="+mn-ea"/>
        <a:cs typeface="+mn-cs"/>
      </a:defRPr>
    </a:lvl6pPr>
    <a:lvl7pPr marL="3226003" algn="l" defTabSz="1075334" rtl="0" eaLnBrk="1" latinLnBrk="0" hangingPunct="1">
      <a:defRPr sz="2117" kern="1200">
        <a:solidFill>
          <a:schemeClr val="tx1"/>
        </a:solidFill>
        <a:latin typeface="+mn-lt"/>
        <a:ea typeface="+mn-ea"/>
        <a:cs typeface="+mn-cs"/>
      </a:defRPr>
    </a:lvl7pPr>
    <a:lvl8pPr marL="3763670" algn="l" defTabSz="1075334" rtl="0" eaLnBrk="1" latinLnBrk="0" hangingPunct="1">
      <a:defRPr sz="2117" kern="1200">
        <a:solidFill>
          <a:schemeClr val="tx1"/>
        </a:solidFill>
        <a:latin typeface="+mn-lt"/>
        <a:ea typeface="+mn-ea"/>
        <a:cs typeface="+mn-cs"/>
      </a:defRPr>
    </a:lvl8pPr>
    <a:lvl9pPr marL="4301338" algn="l" defTabSz="1075334" rtl="0" eaLnBrk="1" latinLnBrk="0" hangingPunct="1">
      <a:defRPr sz="211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4" userDrawn="1">
          <p15:clr>
            <a:srgbClr val="A4A3A4"/>
          </p15:clr>
        </p15:guide>
        <p15:guide id="2" pos="53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p:cViewPr varScale="1">
        <p:scale>
          <a:sx n="50" d="100"/>
          <a:sy n="50" d="100"/>
        </p:scale>
        <p:origin x="648" y="54"/>
      </p:cViewPr>
      <p:guideLst>
        <p:guide orient="horz" pos="3024"/>
        <p:guide pos="53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F5CCB8-2D64-4C28-8BB0-E46E00D2A98B}" type="datetimeFigureOut">
              <a:rPr lang="en-IN" smtClean="0"/>
              <a:pPr/>
              <a:t>31-03-2026</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72F3F1-6149-4555-BFD7-65863415A926}" type="slidenum">
              <a:rPr lang="en-IN" smtClean="0"/>
              <a:pPr/>
              <a:t>‹#›</a:t>
            </a:fld>
            <a:endParaRPr lang="en-IN"/>
          </a:p>
        </p:txBody>
      </p:sp>
    </p:spTree>
    <p:extLst>
      <p:ext uri="{BB962C8B-B14F-4D97-AF65-F5344CB8AC3E}">
        <p14:creationId xmlns:p14="http://schemas.microsoft.com/office/powerpoint/2010/main" val="2525281627"/>
      </p:ext>
    </p:extLst>
  </p:cSld>
  <p:clrMap bg1="lt1" tx1="dk1" bg2="lt2" tx2="dk2" accent1="accent1" accent2="accent2" accent3="accent3" accent4="accent4" accent5="accent5" accent6="accent6" hlink="hlink" folHlink="folHlink"/>
  <p:notesStyle>
    <a:lvl1pPr marL="0" algn="l" defTabSz="1075334" rtl="0" eaLnBrk="1" latinLnBrk="0" hangingPunct="1">
      <a:defRPr sz="1411" kern="1200">
        <a:solidFill>
          <a:schemeClr val="tx1"/>
        </a:solidFill>
        <a:latin typeface="+mn-lt"/>
        <a:ea typeface="+mn-ea"/>
        <a:cs typeface="+mn-cs"/>
      </a:defRPr>
    </a:lvl1pPr>
    <a:lvl2pPr marL="537667" algn="l" defTabSz="1075334" rtl="0" eaLnBrk="1" latinLnBrk="0" hangingPunct="1">
      <a:defRPr sz="1411" kern="1200">
        <a:solidFill>
          <a:schemeClr val="tx1"/>
        </a:solidFill>
        <a:latin typeface="+mn-lt"/>
        <a:ea typeface="+mn-ea"/>
        <a:cs typeface="+mn-cs"/>
      </a:defRPr>
    </a:lvl2pPr>
    <a:lvl3pPr marL="1075334" algn="l" defTabSz="1075334" rtl="0" eaLnBrk="1" latinLnBrk="0" hangingPunct="1">
      <a:defRPr sz="1411" kern="1200">
        <a:solidFill>
          <a:schemeClr val="tx1"/>
        </a:solidFill>
        <a:latin typeface="+mn-lt"/>
        <a:ea typeface="+mn-ea"/>
        <a:cs typeface="+mn-cs"/>
      </a:defRPr>
    </a:lvl3pPr>
    <a:lvl4pPr marL="1613002" algn="l" defTabSz="1075334" rtl="0" eaLnBrk="1" latinLnBrk="0" hangingPunct="1">
      <a:defRPr sz="1411" kern="1200">
        <a:solidFill>
          <a:schemeClr val="tx1"/>
        </a:solidFill>
        <a:latin typeface="+mn-lt"/>
        <a:ea typeface="+mn-ea"/>
        <a:cs typeface="+mn-cs"/>
      </a:defRPr>
    </a:lvl4pPr>
    <a:lvl5pPr marL="2150669" algn="l" defTabSz="1075334" rtl="0" eaLnBrk="1" latinLnBrk="0" hangingPunct="1">
      <a:defRPr sz="1411" kern="1200">
        <a:solidFill>
          <a:schemeClr val="tx1"/>
        </a:solidFill>
        <a:latin typeface="+mn-lt"/>
        <a:ea typeface="+mn-ea"/>
        <a:cs typeface="+mn-cs"/>
      </a:defRPr>
    </a:lvl5pPr>
    <a:lvl6pPr marL="2688336" algn="l" defTabSz="1075334" rtl="0" eaLnBrk="1" latinLnBrk="0" hangingPunct="1">
      <a:defRPr sz="1411" kern="1200">
        <a:solidFill>
          <a:schemeClr val="tx1"/>
        </a:solidFill>
        <a:latin typeface="+mn-lt"/>
        <a:ea typeface="+mn-ea"/>
        <a:cs typeface="+mn-cs"/>
      </a:defRPr>
    </a:lvl6pPr>
    <a:lvl7pPr marL="3226003" algn="l" defTabSz="1075334" rtl="0" eaLnBrk="1" latinLnBrk="0" hangingPunct="1">
      <a:defRPr sz="1411" kern="1200">
        <a:solidFill>
          <a:schemeClr val="tx1"/>
        </a:solidFill>
        <a:latin typeface="+mn-lt"/>
        <a:ea typeface="+mn-ea"/>
        <a:cs typeface="+mn-cs"/>
      </a:defRPr>
    </a:lvl7pPr>
    <a:lvl8pPr marL="3763670" algn="l" defTabSz="1075334" rtl="0" eaLnBrk="1" latinLnBrk="0" hangingPunct="1">
      <a:defRPr sz="1411" kern="1200">
        <a:solidFill>
          <a:schemeClr val="tx1"/>
        </a:solidFill>
        <a:latin typeface="+mn-lt"/>
        <a:ea typeface="+mn-ea"/>
        <a:cs typeface="+mn-cs"/>
      </a:defRPr>
    </a:lvl8pPr>
    <a:lvl9pPr marL="4301338" algn="l" defTabSz="1075334" rtl="0" eaLnBrk="1" latinLnBrk="0" hangingPunct="1">
      <a:defRPr sz="1411"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1571308"/>
            <a:ext cx="12801600" cy="3342640"/>
          </a:xfrm>
        </p:spPr>
        <p:txBody>
          <a:bodyPr anchor="b"/>
          <a:lstStyle>
            <a:lvl1pPr algn="ctr">
              <a:defRPr sz="8400"/>
            </a:lvl1pPr>
          </a:lstStyle>
          <a:p>
            <a:r>
              <a:rPr lang="en-US"/>
              <a:t>Click to edit Master title style</a:t>
            </a:r>
            <a:endParaRPr lang="en-US" dirty="0"/>
          </a:p>
        </p:txBody>
      </p:sp>
      <p:sp>
        <p:nvSpPr>
          <p:cNvPr id="3" name="Subtitle 2"/>
          <p:cNvSpPr>
            <a:spLocks noGrp="1"/>
          </p:cNvSpPr>
          <p:nvPr>
            <p:ph type="subTitle" idx="1"/>
          </p:nvPr>
        </p:nvSpPr>
        <p:spPr>
          <a:xfrm>
            <a:off x="2133600" y="5042853"/>
            <a:ext cx="12801600" cy="2318067"/>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DB1DB6-6C09-4178-86BC-74366E1FF9DB}" type="datetimeFigureOut">
              <a:rPr lang="en-IN" smtClean="0"/>
              <a:pPr/>
              <a:t>31-03-2026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59F603B-AF01-40A8-9F0D-97EBBDAE69C1}" type="slidenum">
              <a:rPr lang="en-IN" smtClean="0"/>
              <a:pPr/>
              <a:t>‹#›</a:t>
            </a:fld>
            <a:endParaRPr lang="en-IN"/>
          </a:p>
        </p:txBody>
      </p:sp>
    </p:spTree>
    <p:extLst>
      <p:ext uri="{BB962C8B-B14F-4D97-AF65-F5344CB8AC3E}">
        <p14:creationId xmlns:p14="http://schemas.microsoft.com/office/powerpoint/2010/main" val="216020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DB1DB6-6C09-4178-86BC-74366E1FF9DB}" type="datetimeFigureOut">
              <a:rPr lang="en-IN" smtClean="0"/>
              <a:pPr/>
              <a:t>31-03-2026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59F603B-AF01-40A8-9F0D-97EBBDAE69C1}" type="slidenum">
              <a:rPr lang="en-IN" smtClean="0"/>
              <a:pPr/>
              <a:t>‹#›</a:t>
            </a:fld>
            <a:endParaRPr lang="en-IN"/>
          </a:p>
        </p:txBody>
      </p:sp>
    </p:spTree>
    <p:extLst>
      <p:ext uri="{BB962C8B-B14F-4D97-AF65-F5344CB8AC3E}">
        <p14:creationId xmlns:p14="http://schemas.microsoft.com/office/powerpoint/2010/main" val="1008945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214860" y="511175"/>
            <a:ext cx="3680460" cy="81365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3480" y="511175"/>
            <a:ext cx="10828020" cy="813657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DB1DB6-6C09-4178-86BC-74366E1FF9DB}" type="datetimeFigureOut">
              <a:rPr lang="en-IN" smtClean="0"/>
              <a:pPr/>
              <a:t>31-03-2026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59F603B-AF01-40A8-9F0D-97EBBDAE69C1}" type="slidenum">
              <a:rPr lang="en-IN" smtClean="0"/>
              <a:pPr/>
              <a:t>‹#›</a:t>
            </a:fld>
            <a:endParaRPr lang="en-IN"/>
          </a:p>
        </p:txBody>
      </p:sp>
    </p:spTree>
    <p:extLst>
      <p:ext uri="{BB962C8B-B14F-4D97-AF65-F5344CB8AC3E}">
        <p14:creationId xmlns:p14="http://schemas.microsoft.com/office/powerpoint/2010/main" val="3102032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DB1DB6-6C09-4178-86BC-74366E1FF9DB}" type="datetimeFigureOut">
              <a:rPr lang="en-IN" smtClean="0"/>
              <a:pPr/>
              <a:t>31-03-2026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59F603B-AF01-40A8-9F0D-97EBBDAE69C1}" type="slidenum">
              <a:rPr lang="en-IN" smtClean="0"/>
              <a:pPr/>
              <a:t>‹#›</a:t>
            </a:fld>
            <a:endParaRPr lang="en-IN"/>
          </a:p>
        </p:txBody>
      </p:sp>
    </p:spTree>
    <p:extLst>
      <p:ext uri="{BB962C8B-B14F-4D97-AF65-F5344CB8AC3E}">
        <p14:creationId xmlns:p14="http://schemas.microsoft.com/office/powerpoint/2010/main" val="4041434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64590" y="2393634"/>
            <a:ext cx="14721840" cy="3993832"/>
          </a:xfrm>
        </p:spPr>
        <p:txBody>
          <a:bodyPr anchor="b"/>
          <a:lstStyle>
            <a:lvl1pPr>
              <a:defRPr sz="8400"/>
            </a:lvl1pPr>
          </a:lstStyle>
          <a:p>
            <a:r>
              <a:rPr lang="en-US"/>
              <a:t>Click to edit Master title style</a:t>
            </a:r>
            <a:endParaRPr lang="en-US" dirty="0"/>
          </a:p>
        </p:txBody>
      </p:sp>
      <p:sp>
        <p:nvSpPr>
          <p:cNvPr id="3" name="Text Placeholder 2"/>
          <p:cNvSpPr>
            <a:spLocks noGrp="1"/>
          </p:cNvSpPr>
          <p:nvPr>
            <p:ph type="body" idx="1"/>
          </p:nvPr>
        </p:nvSpPr>
        <p:spPr>
          <a:xfrm>
            <a:off x="1164590" y="6425249"/>
            <a:ext cx="14721840" cy="2100262"/>
          </a:xfrm>
        </p:spPr>
        <p:txBody>
          <a:bodyPr/>
          <a:lstStyle>
            <a:lvl1pPr marL="0" indent="0">
              <a:buNone/>
              <a:defRPr sz="3360">
                <a:solidFill>
                  <a:schemeClr val="tx1">
                    <a:tint val="75000"/>
                  </a:schemeClr>
                </a:solidFill>
              </a:defRPr>
            </a:lvl1pPr>
            <a:lvl2pPr marL="640080" indent="0">
              <a:buNone/>
              <a:defRPr sz="2800">
                <a:solidFill>
                  <a:schemeClr val="tx1">
                    <a:tint val="75000"/>
                  </a:schemeClr>
                </a:solidFill>
              </a:defRPr>
            </a:lvl2pPr>
            <a:lvl3pPr marL="1280160" indent="0">
              <a:buNone/>
              <a:defRPr sz="252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8DB1DB6-6C09-4178-86BC-74366E1FF9DB}" type="datetimeFigureOut">
              <a:rPr lang="en-IN" smtClean="0"/>
              <a:pPr/>
              <a:t>31-03-2026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59F603B-AF01-40A8-9F0D-97EBBDAE69C1}" type="slidenum">
              <a:rPr lang="en-IN" smtClean="0"/>
              <a:pPr/>
              <a:t>‹#›</a:t>
            </a:fld>
            <a:endParaRPr lang="en-IN"/>
          </a:p>
        </p:txBody>
      </p:sp>
    </p:spTree>
    <p:extLst>
      <p:ext uri="{BB962C8B-B14F-4D97-AF65-F5344CB8AC3E}">
        <p14:creationId xmlns:p14="http://schemas.microsoft.com/office/powerpoint/2010/main" val="4168335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73480" y="2555875"/>
            <a:ext cx="7254240" cy="60918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641080" y="2555875"/>
            <a:ext cx="7254240" cy="60918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DB1DB6-6C09-4178-86BC-74366E1FF9DB}" type="datetimeFigureOut">
              <a:rPr lang="en-IN" smtClean="0"/>
              <a:pPr/>
              <a:t>31-03-2026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59F603B-AF01-40A8-9F0D-97EBBDAE69C1}" type="slidenum">
              <a:rPr lang="en-IN" smtClean="0"/>
              <a:pPr/>
              <a:t>‹#›</a:t>
            </a:fld>
            <a:endParaRPr lang="en-IN"/>
          </a:p>
        </p:txBody>
      </p:sp>
    </p:spTree>
    <p:extLst>
      <p:ext uri="{BB962C8B-B14F-4D97-AF65-F5344CB8AC3E}">
        <p14:creationId xmlns:p14="http://schemas.microsoft.com/office/powerpoint/2010/main" val="2937774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75703" y="511176"/>
            <a:ext cx="14721840" cy="18557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75704" y="2353628"/>
            <a:ext cx="7220902"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a:t>Edit Master text styles</a:t>
            </a:r>
          </a:p>
        </p:txBody>
      </p:sp>
      <p:sp>
        <p:nvSpPr>
          <p:cNvPr id="4" name="Content Placeholder 3"/>
          <p:cNvSpPr>
            <a:spLocks noGrp="1"/>
          </p:cNvSpPr>
          <p:nvPr>
            <p:ph sz="half" idx="2"/>
          </p:nvPr>
        </p:nvSpPr>
        <p:spPr>
          <a:xfrm>
            <a:off x="1175704" y="3507105"/>
            <a:ext cx="7220902" cy="51584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641080" y="2353628"/>
            <a:ext cx="7256463"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a:t>Edit Master text styles</a:t>
            </a:r>
          </a:p>
        </p:txBody>
      </p:sp>
      <p:sp>
        <p:nvSpPr>
          <p:cNvPr id="6" name="Content Placeholder 5"/>
          <p:cNvSpPr>
            <a:spLocks noGrp="1"/>
          </p:cNvSpPr>
          <p:nvPr>
            <p:ph sz="quarter" idx="4"/>
          </p:nvPr>
        </p:nvSpPr>
        <p:spPr>
          <a:xfrm>
            <a:off x="8641080" y="3507105"/>
            <a:ext cx="7256463" cy="51584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DB1DB6-6C09-4178-86BC-74366E1FF9DB}" type="datetimeFigureOut">
              <a:rPr lang="en-IN" smtClean="0"/>
              <a:pPr/>
              <a:t>31-03-2026</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F59F603B-AF01-40A8-9F0D-97EBBDAE69C1}" type="slidenum">
              <a:rPr lang="en-IN" smtClean="0"/>
              <a:pPr/>
              <a:t>‹#›</a:t>
            </a:fld>
            <a:endParaRPr lang="en-IN"/>
          </a:p>
        </p:txBody>
      </p:sp>
    </p:spTree>
    <p:extLst>
      <p:ext uri="{BB962C8B-B14F-4D97-AF65-F5344CB8AC3E}">
        <p14:creationId xmlns:p14="http://schemas.microsoft.com/office/powerpoint/2010/main" val="1408876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8DB1DB6-6C09-4178-86BC-74366E1FF9DB}" type="datetimeFigureOut">
              <a:rPr lang="en-IN" smtClean="0"/>
              <a:pPr/>
              <a:t>31-03-2026</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F59F603B-AF01-40A8-9F0D-97EBBDAE69C1}" type="slidenum">
              <a:rPr lang="en-IN" smtClean="0"/>
              <a:pPr/>
              <a:t>‹#›</a:t>
            </a:fld>
            <a:endParaRPr lang="en-IN"/>
          </a:p>
        </p:txBody>
      </p:sp>
    </p:spTree>
    <p:extLst>
      <p:ext uri="{BB962C8B-B14F-4D97-AF65-F5344CB8AC3E}">
        <p14:creationId xmlns:p14="http://schemas.microsoft.com/office/powerpoint/2010/main" val="1572485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B1DB6-6C09-4178-86BC-74366E1FF9DB}" type="datetimeFigureOut">
              <a:rPr lang="en-IN" smtClean="0"/>
              <a:pPr/>
              <a:t>31-03-2026</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F59F603B-AF01-40A8-9F0D-97EBBDAE69C1}" type="slidenum">
              <a:rPr lang="en-IN" smtClean="0"/>
              <a:pPr/>
              <a:t>‹#›</a:t>
            </a:fld>
            <a:endParaRPr lang="en-IN"/>
          </a:p>
        </p:txBody>
      </p:sp>
    </p:spTree>
    <p:extLst>
      <p:ext uri="{BB962C8B-B14F-4D97-AF65-F5344CB8AC3E}">
        <p14:creationId xmlns:p14="http://schemas.microsoft.com/office/powerpoint/2010/main" val="1896879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5704" y="640080"/>
            <a:ext cx="5505132" cy="2240280"/>
          </a:xfrm>
        </p:spPr>
        <p:txBody>
          <a:bodyPr anchor="b"/>
          <a:lstStyle>
            <a:lvl1pPr>
              <a:defRPr sz="4480"/>
            </a:lvl1pPr>
          </a:lstStyle>
          <a:p>
            <a:r>
              <a:rPr lang="en-US"/>
              <a:t>Click to edit Master title style</a:t>
            </a:r>
            <a:endParaRPr lang="en-US" dirty="0"/>
          </a:p>
        </p:txBody>
      </p:sp>
      <p:sp>
        <p:nvSpPr>
          <p:cNvPr id="3" name="Content Placeholder 2"/>
          <p:cNvSpPr>
            <a:spLocks noGrp="1"/>
          </p:cNvSpPr>
          <p:nvPr>
            <p:ph idx="1"/>
          </p:nvPr>
        </p:nvSpPr>
        <p:spPr>
          <a:xfrm>
            <a:off x="7256463" y="1382396"/>
            <a:ext cx="8641080"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5704" y="2880360"/>
            <a:ext cx="5505132"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a:t>Edit Master text styles</a:t>
            </a:r>
          </a:p>
        </p:txBody>
      </p:sp>
      <p:sp>
        <p:nvSpPr>
          <p:cNvPr id="5" name="Date Placeholder 4"/>
          <p:cNvSpPr>
            <a:spLocks noGrp="1"/>
          </p:cNvSpPr>
          <p:nvPr>
            <p:ph type="dt" sz="half" idx="10"/>
          </p:nvPr>
        </p:nvSpPr>
        <p:spPr/>
        <p:txBody>
          <a:bodyPr/>
          <a:lstStyle/>
          <a:p>
            <a:fld id="{78DB1DB6-6C09-4178-86BC-74366E1FF9DB}" type="datetimeFigureOut">
              <a:rPr lang="en-IN" smtClean="0"/>
              <a:pPr/>
              <a:t>31-03-2026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59F603B-AF01-40A8-9F0D-97EBBDAE69C1}" type="slidenum">
              <a:rPr lang="en-IN" smtClean="0"/>
              <a:pPr/>
              <a:t>‹#›</a:t>
            </a:fld>
            <a:endParaRPr lang="en-IN"/>
          </a:p>
        </p:txBody>
      </p:sp>
    </p:spTree>
    <p:extLst>
      <p:ext uri="{BB962C8B-B14F-4D97-AF65-F5344CB8AC3E}">
        <p14:creationId xmlns:p14="http://schemas.microsoft.com/office/powerpoint/2010/main" val="3672918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5704" y="640080"/>
            <a:ext cx="5505132" cy="2240280"/>
          </a:xfrm>
        </p:spPr>
        <p:txBody>
          <a:bodyPr anchor="b"/>
          <a:lstStyle>
            <a:lvl1pPr>
              <a:defRPr sz="4480"/>
            </a:lvl1pPr>
          </a:lstStyle>
          <a:p>
            <a:r>
              <a:rPr lang="en-US"/>
              <a:t>Click to edit Master title style</a:t>
            </a:r>
            <a:endParaRPr lang="en-US" dirty="0"/>
          </a:p>
        </p:txBody>
      </p:sp>
      <p:sp>
        <p:nvSpPr>
          <p:cNvPr id="3" name="Picture Placeholder 2"/>
          <p:cNvSpPr>
            <a:spLocks noGrp="1" noChangeAspect="1"/>
          </p:cNvSpPr>
          <p:nvPr>
            <p:ph type="pic" idx="1"/>
          </p:nvPr>
        </p:nvSpPr>
        <p:spPr>
          <a:xfrm>
            <a:off x="7256463" y="1382396"/>
            <a:ext cx="8641080" cy="6823075"/>
          </a:xfrm>
        </p:spPr>
        <p:txBody>
          <a:bodyPr anchor="t"/>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en-US"/>
              <a:t>Click icon to add picture</a:t>
            </a:r>
            <a:endParaRPr lang="en-US" dirty="0"/>
          </a:p>
        </p:txBody>
      </p:sp>
      <p:sp>
        <p:nvSpPr>
          <p:cNvPr id="4" name="Text Placeholder 3"/>
          <p:cNvSpPr>
            <a:spLocks noGrp="1"/>
          </p:cNvSpPr>
          <p:nvPr>
            <p:ph type="body" sz="half" idx="2"/>
          </p:nvPr>
        </p:nvSpPr>
        <p:spPr>
          <a:xfrm>
            <a:off x="1175704" y="2880360"/>
            <a:ext cx="5505132"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a:t>Edit Master text styles</a:t>
            </a:r>
          </a:p>
        </p:txBody>
      </p:sp>
      <p:sp>
        <p:nvSpPr>
          <p:cNvPr id="5" name="Date Placeholder 4"/>
          <p:cNvSpPr>
            <a:spLocks noGrp="1"/>
          </p:cNvSpPr>
          <p:nvPr>
            <p:ph type="dt" sz="half" idx="10"/>
          </p:nvPr>
        </p:nvSpPr>
        <p:spPr/>
        <p:txBody>
          <a:bodyPr/>
          <a:lstStyle/>
          <a:p>
            <a:fld id="{78DB1DB6-6C09-4178-86BC-74366E1FF9DB}" type="datetimeFigureOut">
              <a:rPr lang="en-IN" smtClean="0"/>
              <a:pPr/>
              <a:t>31-03-2026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59F603B-AF01-40A8-9F0D-97EBBDAE69C1}" type="slidenum">
              <a:rPr lang="en-IN" smtClean="0"/>
              <a:pPr/>
              <a:t>‹#›</a:t>
            </a:fld>
            <a:endParaRPr lang="en-IN"/>
          </a:p>
        </p:txBody>
      </p:sp>
    </p:spTree>
    <p:extLst>
      <p:ext uri="{BB962C8B-B14F-4D97-AF65-F5344CB8AC3E}">
        <p14:creationId xmlns:p14="http://schemas.microsoft.com/office/powerpoint/2010/main" val="2728162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73480" y="511176"/>
            <a:ext cx="14721840" cy="185578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3480" y="2555875"/>
            <a:ext cx="14721840" cy="60918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73480" y="8898891"/>
            <a:ext cx="384048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78DB1DB6-6C09-4178-86BC-74366E1FF9DB}" type="datetimeFigureOut">
              <a:rPr lang="en-IN" smtClean="0"/>
              <a:pPr/>
              <a:t>31-03-2026</a:t>
            </a:fld>
            <a:endParaRPr lang="en-IN"/>
          </a:p>
        </p:txBody>
      </p:sp>
      <p:sp>
        <p:nvSpPr>
          <p:cNvPr id="5" name="Footer Placeholder 4"/>
          <p:cNvSpPr>
            <a:spLocks noGrp="1"/>
          </p:cNvSpPr>
          <p:nvPr>
            <p:ph type="ftr" sz="quarter" idx="3"/>
          </p:nvPr>
        </p:nvSpPr>
        <p:spPr>
          <a:xfrm>
            <a:off x="5654040" y="8898891"/>
            <a:ext cx="576072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12054840" y="8898891"/>
            <a:ext cx="3840480" cy="511175"/>
          </a:xfrm>
          <a:prstGeom prst="rect">
            <a:avLst/>
          </a:prstGeom>
        </p:spPr>
        <p:txBody>
          <a:bodyPr vert="horz" lIns="91440" tIns="45720" rIns="91440" bIns="45720" rtlCol="0" anchor="ctr"/>
          <a:lstStyle>
            <a:lvl1pPr algn="r">
              <a:defRPr sz="1680">
                <a:solidFill>
                  <a:schemeClr val="tx1">
                    <a:tint val="75000"/>
                  </a:schemeClr>
                </a:solidFill>
              </a:defRPr>
            </a:lvl1pPr>
          </a:lstStyle>
          <a:p>
            <a:fld id="{F59F603B-AF01-40A8-9F0D-97EBBDAE69C1}" type="slidenum">
              <a:rPr lang="en-IN" smtClean="0"/>
              <a:pPr/>
              <a:t>‹#›</a:t>
            </a:fld>
            <a:endParaRPr lang="en-IN"/>
          </a:p>
        </p:txBody>
      </p:sp>
    </p:spTree>
    <p:extLst>
      <p:ext uri="{BB962C8B-B14F-4D97-AF65-F5344CB8AC3E}">
        <p14:creationId xmlns:p14="http://schemas.microsoft.com/office/powerpoint/2010/main" val="3473071836"/>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p:bodyStyle>
    <p:other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microsoft.com/office/2007/relationships/hdphoto" Target="../media/hdphoto2.wdp"/><Relationship Id="rId7"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jpeg"/><Relationship Id="rId5" Type="http://schemas.microsoft.com/office/2007/relationships/hdphoto" Target="../media/hdphoto3.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5.wdp"/><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7367" y="0"/>
            <a:ext cx="10044711" cy="7440794"/>
          </a:xfrm>
          <a:prstGeom prst="rect">
            <a:avLst/>
          </a:prstGeom>
        </p:spPr>
      </p:pic>
      <p:sp>
        <p:nvSpPr>
          <p:cNvPr id="4" name="TextBox 3"/>
          <p:cNvSpPr txBox="1"/>
          <p:nvPr/>
        </p:nvSpPr>
        <p:spPr>
          <a:xfrm>
            <a:off x="4821265" y="170250"/>
            <a:ext cx="7726680" cy="830997"/>
          </a:xfrm>
          <a:prstGeom prst="rect">
            <a:avLst/>
          </a:prstGeom>
          <a:noFill/>
        </p:spPr>
        <p:txBody>
          <a:bodyPr wrap="square" rtlCol="0">
            <a:spAutoFit/>
          </a:bodyPr>
          <a:lstStyle/>
          <a:p>
            <a:pPr algn="ctr"/>
            <a:r>
              <a:rPr lang="en-IN" sz="2400" b="1" dirty="0">
                <a:latin typeface="Century Gothic" panose="020B0502020202020204" pitchFamily="34" charset="0"/>
              </a:rPr>
              <a:t>Conservation Proposal</a:t>
            </a:r>
          </a:p>
          <a:p>
            <a:pPr algn="ctr"/>
            <a:r>
              <a:rPr lang="en-IN" sz="2400" b="1" dirty="0">
                <a:latin typeface="Century Gothic" panose="020B0502020202020204" pitchFamily="34" charset="0"/>
              </a:rPr>
              <a:t>BIT Lalpur Extension Centre, Ranchi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3167" y="7871194"/>
            <a:ext cx="739566" cy="1106342"/>
          </a:xfrm>
          <a:prstGeom prst="rect">
            <a:avLst/>
          </a:prstGeom>
        </p:spPr>
      </p:pic>
      <p:sp>
        <p:nvSpPr>
          <p:cNvPr id="6" name="TextBox 5"/>
          <p:cNvSpPr txBox="1"/>
          <p:nvPr/>
        </p:nvSpPr>
        <p:spPr>
          <a:xfrm>
            <a:off x="7117080" y="7428861"/>
            <a:ext cx="2491740" cy="400110"/>
          </a:xfrm>
          <a:prstGeom prst="rect">
            <a:avLst/>
          </a:prstGeom>
          <a:noFill/>
        </p:spPr>
        <p:txBody>
          <a:bodyPr wrap="square" rtlCol="0">
            <a:spAutoFit/>
          </a:bodyPr>
          <a:lstStyle/>
          <a:p>
            <a:pPr algn="ctr"/>
            <a:r>
              <a:rPr lang="en-IN" sz="2000" dirty="0">
                <a:latin typeface="Century Gothic" panose="020B0502020202020204" pitchFamily="34" charset="0"/>
              </a:rPr>
              <a:t>Prepared By</a:t>
            </a:r>
          </a:p>
        </p:txBody>
      </p:sp>
      <p:sp>
        <p:nvSpPr>
          <p:cNvPr id="7" name="TextBox 6"/>
          <p:cNvSpPr txBox="1"/>
          <p:nvPr/>
        </p:nvSpPr>
        <p:spPr>
          <a:xfrm>
            <a:off x="4961989" y="8977536"/>
            <a:ext cx="6895465" cy="369332"/>
          </a:xfrm>
          <a:prstGeom prst="rect">
            <a:avLst/>
          </a:prstGeom>
          <a:noFill/>
        </p:spPr>
        <p:txBody>
          <a:bodyPr wrap="square" rtlCol="0">
            <a:spAutoFit/>
          </a:bodyPr>
          <a:lstStyle/>
          <a:p>
            <a:pPr algn="ctr"/>
            <a:r>
              <a:rPr lang="en-IN" sz="1800" b="1" dirty="0">
                <a:latin typeface="Century Gothic" panose="020B0502020202020204" pitchFamily="34" charset="0"/>
              </a:rPr>
              <a:t>Indian Trust for Rural Heritage and Development </a:t>
            </a:r>
          </a:p>
        </p:txBody>
      </p:sp>
    </p:spTree>
    <p:extLst>
      <p:ext uri="{BB962C8B-B14F-4D97-AF65-F5344CB8AC3E}">
        <p14:creationId xmlns:p14="http://schemas.microsoft.com/office/powerpoint/2010/main" val="3220600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543" t="12267" r="2373"/>
          <a:stretch/>
        </p:blipFill>
        <p:spPr>
          <a:xfrm>
            <a:off x="619620" y="1206500"/>
            <a:ext cx="5740400" cy="4485213"/>
          </a:xfrm>
          <a:prstGeom prst="flowChartProcess">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1819" y="1219199"/>
            <a:ext cx="6034701" cy="4485213"/>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15246"/>
          <a:stretch/>
        </p:blipFill>
        <p:spPr>
          <a:xfrm rot="5400000">
            <a:off x="12419013" y="1649606"/>
            <a:ext cx="4485212" cy="3599000"/>
          </a:xfrm>
          <a:prstGeom prst="rect">
            <a:avLst/>
          </a:prstGeom>
        </p:spPr>
      </p:pic>
      <p:sp>
        <p:nvSpPr>
          <p:cNvPr id="5" name="TextBox 4"/>
          <p:cNvSpPr txBox="1"/>
          <p:nvPr/>
        </p:nvSpPr>
        <p:spPr>
          <a:xfrm>
            <a:off x="0" y="493300"/>
            <a:ext cx="17068799" cy="584775"/>
          </a:xfrm>
          <a:prstGeom prst="rect">
            <a:avLst/>
          </a:prstGeom>
          <a:solidFill>
            <a:schemeClr val="tx2">
              <a:lumMod val="40000"/>
              <a:lumOff val="60000"/>
            </a:schemeClr>
          </a:solidFill>
        </p:spPr>
        <p:txBody>
          <a:bodyPr wrap="square" rtlCol="0">
            <a:spAutoFit/>
          </a:bodyPr>
          <a:lstStyle/>
          <a:p>
            <a:r>
              <a:rPr lang="en-IN" sz="3200" b="1" dirty="0">
                <a:latin typeface="Century Gothic" panose="020B0502020202020204" pitchFamily="34" charset="0"/>
              </a:rPr>
              <a:t>  Architectural Assessment</a:t>
            </a:r>
          </a:p>
        </p:txBody>
      </p:sp>
      <p:sp>
        <p:nvSpPr>
          <p:cNvPr id="6" name="TextBox 5"/>
          <p:cNvSpPr txBox="1"/>
          <p:nvPr/>
        </p:nvSpPr>
        <p:spPr>
          <a:xfrm>
            <a:off x="540740" y="5875402"/>
            <a:ext cx="5819280" cy="2616101"/>
          </a:xfrm>
          <a:prstGeom prst="rect">
            <a:avLst/>
          </a:prstGeom>
          <a:noFill/>
        </p:spPr>
        <p:txBody>
          <a:bodyPr wrap="square" rtlCol="0">
            <a:spAutoFit/>
          </a:bodyPr>
          <a:lstStyle/>
          <a:p>
            <a:r>
              <a:rPr lang="en-IN" sz="2000" dirty="0">
                <a:latin typeface="Century Gothic" panose="020B0502020202020204" pitchFamily="34" charset="0"/>
              </a:rPr>
              <a:t>Fig 27</a:t>
            </a:r>
          </a:p>
          <a:p>
            <a:r>
              <a:rPr lang="en-IN" sz="2400" dirty="0">
                <a:latin typeface="Century Gothic" panose="020B0502020202020204" pitchFamily="34" charset="0"/>
              </a:rPr>
              <a:t>This Heritage building is one of the building with old colonial style of architecture with extensive wood work. Wooden screens can be seen on the front elevation and extensively used in the whole building.  </a:t>
            </a:r>
          </a:p>
        </p:txBody>
      </p:sp>
      <p:sp>
        <p:nvSpPr>
          <p:cNvPr id="7" name="TextBox 6"/>
          <p:cNvSpPr txBox="1"/>
          <p:nvPr/>
        </p:nvSpPr>
        <p:spPr>
          <a:xfrm>
            <a:off x="6515100" y="5894612"/>
            <a:ext cx="6248400" cy="1508105"/>
          </a:xfrm>
          <a:prstGeom prst="rect">
            <a:avLst/>
          </a:prstGeom>
          <a:noFill/>
        </p:spPr>
        <p:txBody>
          <a:bodyPr wrap="square" rtlCol="0">
            <a:spAutoFit/>
          </a:bodyPr>
          <a:lstStyle/>
          <a:p>
            <a:r>
              <a:rPr lang="en-IN" sz="2000" dirty="0">
                <a:latin typeface="Century Gothic" panose="020B0502020202020204" pitchFamily="34" charset="0"/>
              </a:rPr>
              <a:t>Fig 28</a:t>
            </a:r>
          </a:p>
          <a:p>
            <a:r>
              <a:rPr lang="en-US" sz="2400" dirty="0">
                <a:latin typeface="Century Gothic" panose="020B0502020202020204" pitchFamily="34" charset="0"/>
              </a:rPr>
              <a:t>Old colonial style of architecture with Corinthian pillars and steel columns with Mangalore tile roofing. </a:t>
            </a:r>
            <a:endParaRPr lang="en-IN" sz="2400" dirty="0">
              <a:latin typeface="Century Gothic" panose="020B0502020202020204" pitchFamily="34" charset="0"/>
            </a:endParaRPr>
          </a:p>
        </p:txBody>
      </p:sp>
      <p:sp>
        <p:nvSpPr>
          <p:cNvPr id="8" name="TextBox 7"/>
          <p:cNvSpPr txBox="1"/>
          <p:nvPr/>
        </p:nvSpPr>
        <p:spPr>
          <a:xfrm>
            <a:off x="12862119" y="5894612"/>
            <a:ext cx="3599000" cy="2203232"/>
          </a:xfrm>
          <a:prstGeom prst="rect">
            <a:avLst/>
          </a:prstGeom>
          <a:noFill/>
        </p:spPr>
        <p:txBody>
          <a:bodyPr wrap="square" rtlCol="0">
            <a:spAutoFit/>
          </a:bodyPr>
          <a:lstStyle/>
          <a:p>
            <a:r>
              <a:rPr lang="en-IN" sz="2000" dirty="0">
                <a:latin typeface="Century Gothic" panose="020B0502020202020204" pitchFamily="34" charset="0"/>
              </a:rPr>
              <a:t>Fig 29</a:t>
            </a:r>
          </a:p>
          <a:p>
            <a:r>
              <a:rPr lang="en-IN" sz="2000" dirty="0">
                <a:latin typeface="Century Gothic" panose="020B0502020202020204" pitchFamily="34" charset="0"/>
              </a:rPr>
              <a:t> </a:t>
            </a:r>
            <a:r>
              <a:rPr lang="en-IN" sz="2400" dirty="0">
                <a:latin typeface="Century Gothic" panose="020B0502020202020204" pitchFamily="34" charset="0"/>
              </a:rPr>
              <a:t>Steel columns and steel detailed railing can be observed on the veranda</a:t>
            </a:r>
            <a:r>
              <a:rPr lang="en-IN" sz="2000" dirty="0">
                <a:latin typeface="Century Gothic" panose="020B0502020202020204" pitchFamily="34" charset="0"/>
              </a:rPr>
              <a:t>. </a:t>
            </a:r>
          </a:p>
          <a:p>
            <a:endParaRPr lang="en-US" dirty="0">
              <a:latin typeface="Century Gothic" panose="020B0502020202020204" pitchFamily="34" charset="0"/>
            </a:endParaRPr>
          </a:p>
        </p:txBody>
      </p:sp>
      <p:sp>
        <p:nvSpPr>
          <p:cNvPr id="9" name="TextBox 5"/>
          <p:cNvSpPr txBox="1">
            <a:spLocks noChangeArrowheads="1"/>
          </p:cNvSpPr>
          <p:nvPr/>
        </p:nvSpPr>
        <p:spPr bwMode="auto">
          <a:xfrm>
            <a:off x="1" y="9083359"/>
            <a:ext cx="17068799" cy="548483"/>
          </a:xfrm>
          <a:prstGeom prst="rect">
            <a:avLst/>
          </a:prstGeom>
          <a:solidFill>
            <a:schemeClr val="tx2"/>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IN" altLang="en-US" sz="2964" b="1">
              <a:latin typeface="Calibri" panose="020F0502020204030204" pitchFamily="34" charset="0"/>
            </a:endParaRPr>
          </a:p>
        </p:txBody>
      </p:sp>
    </p:spTree>
    <p:extLst>
      <p:ext uri="{BB962C8B-B14F-4D97-AF65-F5344CB8AC3E}">
        <p14:creationId xmlns:p14="http://schemas.microsoft.com/office/powerpoint/2010/main" val="1385181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93300"/>
            <a:ext cx="17068799" cy="584775"/>
          </a:xfrm>
          <a:prstGeom prst="rect">
            <a:avLst/>
          </a:prstGeom>
          <a:solidFill>
            <a:schemeClr val="tx2">
              <a:lumMod val="40000"/>
              <a:lumOff val="60000"/>
            </a:schemeClr>
          </a:solidFill>
        </p:spPr>
        <p:txBody>
          <a:bodyPr wrap="square" rtlCol="0">
            <a:spAutoFit/>
          </a:bodyPr>
          <a:lstStyle/>
          <a:p>
            <a:r>
              <a:rPr lang="en-IN" sz="3200" b="1" dirty="0">
                <a:latin typeface="Century Gothic" panose="020B0502020202020204" pitchFamily="34" charset="0"/>
              </a:rPr>
              <a:t>  Architectural Assessment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913500" y="1904096"/>
            <a:ext cx="5682388" cy="4261792"/>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0528"/>
          <a:stretch/>
        </p:blipFill>
        <p:spPr>
          <a:xfrm rot="5400000">
            <a:off x="6325382" y="967744"/>
            <a:ext cx="5682385" cy="61345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7666"/>
          <a:stretch/>
        </p:blipFill>
        <p:spPr>
          <a:xfrm rot="5400000">
            <a:off x="370237" y="1442687"/>
            <a:ext cx="5588004" cy="5090228"/>
          </a:xfrm>
          <a:prstGeom prst="rect">
            <a:avLst/>
          </a:prstGeom>
        </p:spPr>
      </p:pic>
      <p:sp>
        <p:nvSpPr>
          <p:cNvPr id="7" name="TextBox 6"/>
          <p:cNvSpPr txBox="1"/>
          <p:nvPr/>
        </p:nvSpPr>
        <p:spPr>
          <a:xfrm>
            <a:off x="619125" y="6991913"/>
            <a:ext cx="5090228" cy="1508105"/>
          </a:xfrm>
          <a:prstGeom prst="rect">
            <a:avLst/>
          </a:prstGeom>
          <a:noFill/>
        </p:spPr>
        <p:txBody>
          <a:bodyPr wrap="square" rtlCol="0">
            <a:spAutoFit/>
          </a:bodyPr>
          <a:lstStyle/>
          <a:p>
            <a:r>
              <a:rPr lang="en-IN" sz="2000" dirty="0">
                <a:latin typeface="Century Gothic" panose="020B0502020202020204" pitchFamily="34" charset="0"/>
              </a:rPr>
              <a:t>Fig 30</a:t>
            </a:r>
          </a:p>
          <a:p>
            <a:r>
              <a:rPr lang="en-IN" sz="2400" dirty="0">
                <a:latin typeface="Century Gothic" panose="020B0502020202020204" pitchFamily="34" charset="0"/>
              </a:rPr>
              <a:t>Mangalore tile roofing with steel supported veranda and decorative railing </a:t>
            </a:r>
          </a:p>
        </p:txBody>
      </p:sp>
      <p:sp>
        <p:nvSpPr>
          <p:cNvPr id="8" name="TextBox 7"/>
          <p:cNvSpPr txBox="1"/>
          <p:nvPr/>
        </p:nvSpPr>
        <p:spPr>
          <a:xfrm>
            <a:off x="6099324" y="6991913"/>
            <a:ext cx="5090228" cy="1138773"/>
          </a:xfrm>
          <a:prstGeom prst="rect">
            <a:avLst/>
          </a:prstGeom>
          <a:noFill/>
        </p:spPr>
        <p:txBody>
          <a:bodyPr wrap="square" rtlCol="0">
            <a:spAutoFit/>
          </a:bodyPr>
          <a:lstStyle/>
          <a:p>
            <a:r>
              <a:rPr lang="en-IN" sz="2000" dirty="0">
                <a:latin typeface="Century Gothic" panose="020B0502020202020204" pitchFamily="34" charset="0"/>
              </a:rPr>
              <a:t>Fig 31</a:t>
            </a:r>
          </a:p>
          <a:p>
            <a:r>
              <a:rPr lang="en-IN" sz="2000" dirty="0">
                <a:latin typeface="Century Gothic" panose="020B0502020202020204" pitchFamily="34" charset="0"/>
              </a:rPr>
              <a:t> </a:t>
            </a:r>
            <a:r>
              <a:rPr lang="en-IN" sz="2400" dirty="0">
                <a:latin typeface="Century Gothic" panose="020B0502020202020204" pitchFamily="34" charset="0"/>
              </a:rPr>
              <a:t>Mangalore tile roofing is being used in the building. </a:t>
            </a:r>
          </a:p>
        </p:txBody>
      </p:sp>
      <p:sp>
        <p:nvSpPr>
          <p:cNvPr id="9" name="TextBox 8"/>
          <p:cNvSpPr txBox="1"/>
          <p:nvPr/>
        </p:nvSpPr>
        <p:spPr>
          <a:xfrm>
            <a:off x="12623798" y="6991913"/>
            <a:ext cx="4261792" cy="1508105"/>
          </a:xfrm>
          <a:prstGeom prst="rect">
            <a:avLst/>
          </a:prstGeom>
          <a:noFill/>
        </p:spPr>
        <p:txBody>
          <a:bodyPr wrap="square" rtlCol="0">
            <a:spAutoFit/>
          </a:bodyPr>
          <a:lstStyle/>
          <a:p>
            <a:r>
              <a:rPr lang="en-IN" sz="2000" dirty="0">
                <a:latin typeface="Century Gothic" panose="020B0502020202020204" pitchFamily="34" charset="0"/>
              </a:rPr>
              <a:t>Fig 32</a:t>
            </a:r>
          </a:p>
          <a:p>
            <a:r>
              <a:rPr lang="en-IN" sz="2400" dirty="0">
                <a:latin typeface="Century Gothic" panose="020B0502020202020204" pitchFamily="34" charset="0"/>
              </a:rPr>
              <a:t>Extensive wooden </a:t>
            </a:r>
            <a:r>
              <a:rPr lang="en-IN" sz="2400" dirty="0" err="1">
                <a:latin typeface="Century Gothic" panose="020B0502020202020204" pitchFamily="34" charset="0"/>
              </a:rPr>
              <a:t>jaali</a:t>
            </a:r>
            <a:r>
              <a:rPr lang="en-IN" sz="2400" dirty="0">
                <a:latin typeface="Century Gothic" panose="020B0502020202020204" pitchFamily="34" charset="0"/>
              </a:rPr>
              <a:t> work/screening is being used on the arch opening.</a:t>
            </a:r>
          </a:p>
        </p:txBody>
      </p:sp>
      <p:sp>
        <p:nvSpPr>
          <p:cNvPr id="10" name="TextBox 5"/>
          <p:cNvSpPr txBox="1">
            <a:spLocks noChangeArrowheads="1"/>
          </p:cNvSpPr>
          <p:nvPr/>
        </p:nvSpPr>
        <p:spPr bwMode="auto">
          <a:xfrm>
            <a:off x="1" y="9083359"/>
            <a:ext cx="17068799" cy="548483"/>
          </a:xfrm>
          <a:prstGeom prst="rect">
            <a:avLst/>
          </a:prstGeom>
          <a:solidFill>
            <a:schemeClr val="tx2"/>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IN" altLang="en-US" sz="2964" b="1">
              <a:latin typeface="Calibri" panose="020F0502020204030204" pitchFamily="34" charset="0"/>
            </a:endParaRPr>
          </a:p>
        </p:txBody>
      </p:sp>
    </p:spTree>
    <p:extLst>
      <p:ext uri="{BB962C8B-B14F-4D97-AF65-F5344CB8AC3E}">
        <p14:creationId xmlns:p14="http://schemas.microsoft.com/office/powerpoint/2010/main" val="3454776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r="8737"/>
          <a:stretch/>
        </p:blipFill>
        <p:spPr>
          <a:xfrm rot="5400000">
            <a:off x="562393" y="1591650"/>
            <a:ext cx="4331469" cy="3559638"/>
          </a:xfrm>
          <a:prstGeom prst="rect">
            <a:avLst/>
          </a:prstGeom>
        </p:spPr>
      </p:pic>
      <p:sp>
        <p:nvSpPr>
          <p:cNvPr id="3" name="TextBox 2"/>
          <p:cNvSpPr txBox="1"/>
          <p:nvPr/>
        </p:nvSpPr>
        <p:spPr>
          <a:xfrm>
            <a:off x="0" y="493300"/>
            <a:ext cx="17068799" cy="584775"/>
          </a:xfrm>
          <a:prstGeom prst="rect">
            <a:avLst/>
          </a:prstGeom>
          <a:solidFill>
            <a:schemeClr val="tx2">
              <a:lumMod val="40000"/>
              <a:lumOff val="60000"/>
            </a:schemeClr>
          </a:solidFill>
        </p:spPr>
        <p:txBody>
          <a:bodyPr wrap="square" rtlCol="0">
            <a:spAutoFit/>
          </a:bodyPr>
          <a:lstStyle/>
          <a:p>
            <a:r>
              <a:rPr lang="en-IN" sz="3200" b="1" dirty="0">
                <a:latin typeface="Century Gothic" panose="020B0502020202020204" pitchFamily="34" charset="0"/>
              </a:rPr>
              <a:t>  Architectural Assessment</a:t>
            </a:r>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400000">
            <a:off x="4411087" y="1758949"/>
            <a:ext cx="4318005" cy="3238504"/>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8231990" y="1757611"/>
            <a:ext cx="4319534" cy="3239651"/>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2209904" y="1758564"/>
            <a:ext cx="4327157" cy="3245367"/>
          </a:xfrm>
          <a:prstGeom prst="rect">
            <a:avLst/>
          </a:prstGeom>
        </p:spPr>
      </p:pic>
      <p:sp>
        <p:nvSpPr>
          <p:cNvPr id="7" name="TextBox 6"/>
          <p:cNvSpPr txBox="1"/>
          <p:nvPr/>
        </p:nvSpPr>
        <p:spPr>
          <a:xfrm>
            <a:off x="948308" y="5900204"/>
            <a:ext cx="3559639" cy="2246769"/>
          </a:xfrm>
          <a:prstGeom prst="rect">
            <a:avLst/>
          </a:prstGeom>
          <a:noFill/>
        </p:spPr>
        <p:txBody>
          <a:bodyPr wrap="square" rtlCol="0">
            <a:spAutoFit/>
          </a:bodyPr>
          <a:lstStyle/>
          <a:p>
            <a:r>
              <a:rPr lang="en-IN" sz="2000" dirty="0">
                <a:latin typeface="Century Gothic" panose="020B0502020202020204" pitchFamily="34" charset="0"/>
              </a:rPr>
              <a:t>Fig 33 </a:t>
            </a:r>
          </a:p>
          <a:p>
            <a:r>
              <a:rPr lang="en-IN" sz="2400" dirty="0">
                <a:latin typeface="Century Gothic" panose="020B0502020202020204" pitchFamily="34" charset="0"/>
              </a:rPr>
              <a:t>Spiral staircase with extensive detailing can be seen on the north and south towers of the building. </a:t>
            </a:r>
          </a:p>
        </p:txBody>
      </p:sp>
      <p:sp>
        <p:nvSpPr>
          <p:cNvPr id="8" name="TextBox 7"/>
          <p:cNvSpPr txBox="1"/>
          <p:nvPr/>
        </p:nvSpPr>
        <p:spPr>
          <a:xfrm>
            <a:off x="4949757" y="5897920"/>
            <a:ext cx="3380363" cy="1464568"/>
          </a:xfrm>
          <a:prstGeom prst="rect">
            <a:avLst/>
          </a:prstGeom>
          <a:noFill/>
        </p:spPr>
        <p:txBody>
          <a:bodyPr wrap="square" rtlCol="0">
            <a:spAutoFit/>
          </a:bodyPr>
          <a:lstStyle/>
          <a:p>
            <a:r>
              <a:rPr lang="en-IN" sz="2000" dirty="0">
                <a:latin typeface="Century Gothic" panose="020B0502020202020204" pitchFamily="34" charset="0"/>
              </a:rPr>
              <a:t>Fig 34</a:t>
            </a:r>
          </a:p>
          <a:p>
            <a:r>
              <a:rPr lang="en-US" sz="2400" dirty="0">
                <a:latin typeface="Century Gothic" panose="020B0502020202020204" pitchFamily="34" charset="0"/>
              </a:rPr>
              <a:t>Wooden staircase with steel railing.</a:t>
            </a:r>
            <a:endParaRPr lang="en-IN" sz="2400" dirty="0">
              <a:latin typeface="Century Gothic" panose="020B0502020202020204" pitchFamily="34" charset="0"/>
            </a:endParaRPr>
          </a:p>
          <a:p>
            <a:endParaRPr lang="en-IN" dirty="0">
              <a:latin typeface="Century Gothic" panose="020B0502020202020204" pitchFamily="34" charset="0"/>
            </a:endParaRPr>
          </a:p>
        </p:txBody>
      </p:sp>
      <p:sp>
        <p:nvSpPr>
          <p:cNvPr id="9" name="TextBox 8"/>
          <p:cNvSpPr txBox="1"/>
          <p:nvPr/>
        </p:nvSpPr>
        <p:spPr>
          <a:xfrm>
            <a:off x="8771930" y="5897920"/>
            <a:ext cx="3380363" cy="2203232"/>
          </a:xfrm>
          <a:prstGeom prst="rect">
            <a:avLst/>
          </a:prstGeom>
          <a:noFill/>
        </p:spPr>
        <p:txBody>
          <a:bodyPr wrap="square" rtlCol="0">
            <a:spAutoFit/>
          </a:bodyPr>
          <a:lstStyle/>
          <a:p>
            <a:r>
              <a:rPr lang="en-IN" sz="2000" dirty="0">
                <a:latin typeface="Century Gothic" panose="020B0502020202020204" pitchFamily="34" charset="0"/>
              </a:rPr>
              <a:t>Fig 35</a:t>
            </a:r>
          </a:p>
          <a:p>
            <a:r>
              <a:rPr lang="en-US" sz="2400" dirty="0">
                <a:latin typeface="Century Gothic" panose="020B0502020202020204" pitchFamily="34" charset="0"/>
              </a:rPr>
              <a:t>Louvered doors and windows can be observed in the building.</a:t>
            </a:r>
            <a:endParaRPr lang="en-IN" sz="2400" dirty="0">
              <a:latin typeface="Century Gothic" panose="020B0502020202020204" pitchFamily="34" charset="0"/>
            </a:endParaRPr>
          </a:p>
          <a:p>
            <a:endParaRPr lang="en-IN" dirty="0">
              <a:latin typeface="Century Gothic" panose="020B0502020202020204" pitchFamily="34" charset="0"/>
            </a:endParaRPr>
          </a:p>
        </p:txBody>
      </p:sp>
      <p:sp>
        <p:nvSpPr>
          <p:cNvPr id="10" name="TextBox 9"/>
          <p:cNvSpPr txBox="1"/>
          <p:nvPr/>
        </p:nvSpPr>
        <p:spPr>
          <a:xfrm>
            <a:off x="12750799" y="5900204"/>
            <a:ext cx="3380363" cy="2616101"/>
          </a:xfrm>
          <a:prstGeom prst="rect">
            <a:avLst/>
          </a:prstGeom>
          <a:noFill/>
        </p:spPr>
        <p:txBody>
          <a:bodyPr wrap="square" rtlCol="0">
            <a:spAutoFit/>
          </a:bodyPr>
          <a:lstStyle/>
          <a:p>
            <a:r>
              <a:rPr lang="en-IN" sz="2000" dirty="0">
                <a:latin typeface="Century Gothic" panose="020B0502020202020204" pitchFamily="34" charset="0"/>
              </a:rPr>
              <a:t>Fig 36 </a:t>
            </a:r>
          </a:p>
          <a:p>
            <a:r>
              <a:rPr lang="en-IN" sz="2400" dirty="0">
                <a:latin typeface="Century Gothic" panose="020B0502020202020204" pitchFamily="34" charset="0"/>
              </a:rPr>
              <a:t>Two fire place was also inspected which can be restored because adds up to the identity of the heritage building </a:t>
            </a: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8231990" y="1745675"/>
            <a:ext cx="4319534" cy="3239652"/>
          </a:xfrm>
          <a:prstGeom prst="rect">
            <a:avLst/>
          </a:prstGeom>
        </p:spPr>
      </p:pic>
      <p:sp>
        <p:nvSpPr>
          <p:cNvPr id="12" name="TextBox 5"/>
          <p:cNvSpPr txBox="1">
            <a:spLocks noChangeArrowheads="1"/>
          </p:cNvSpPr>
          <p:nvPr/>
        </p:nvSpPr>
        <p:spPr bwMode="auto">
          <a:xfrm>
            <a:off x="1" y="9083359"/>
            <a:ext cx="17068799" cy="548483"/>
          </a:xfrm>
          <a:prstGeom prst="rect">
            <a:avLst/>
          </a:prstGeom>
          <a:solidFill>
            <a:schemeClr val="tx2"/>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IN" altLang="en-US" sz="2964" b="1">
              <a:latin typeface="Calibri" panose="020F0502020204030204" pitchFamily="34" charset="0"/>
            </a:endParaRPr>
          </a:p>
        </p:txBody>
      </p:sp>
    </p:spTree>
    <p:extLst>
      <p:ext uri="{BB962C8B-B14F-4D97-AF65-F5344CB8AC3E}">
        <p14:creationId xmlns:p14="http://schemas.microsoft.com/office/powerpoint/2010/main" val="1285658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58020"/>
            <a:ext cx="17068799" cy="584775"/>
          </a:xfrm>
          <a:prstGeom prst="rect">
            <a:avLst/>
          </a:prstGeom>
          <a:solidFill>
            <a:schemeClr val="tx2">
              <a:lumMod val="40000"/>
              <a:lumOff val="60000"/>
            </a:schemeClr>
          </a:solidFill>
        </p:spPr>
        <p:txBody>
          <a:bodyPr wrap="square" rtlCol="0">
            <a:spAutoFit/>
          </a:bodyPr>
          <a:lstStyle/>
          <a:p>
            <a:r>
              <a:rPr lang="en-IN" sz="3200" b="1" dirty="0">
                <a:latin typeface="Century Gothic" panose="020B0502020202020204" pitchFamily="34" charset="0"/>
              </a:rPr>
              <a:t>  Structural Assessment</a:t>
            </a:r>
          </a:p>
        </p:txBody>
      </p:sp>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b="21209"/>
          <a:stretch/>
        </p:blipFill>
        <p:spPr>
          <a:xfrm>
            <a:off x="9563100" y="857504"/>
            <a:ext cx="6197602" cy="325543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399" y="1116584"/>
            <a:ext cx="7531101" cy="4776935"/>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b="15559"/>
          <a:stretch/>
        </p:blipFill>
        <p:spPr>
          <a:xfrm>
            <a:off x="9563100" y="5659093"/>
            <a:ext cx="6197602" cy="3331723"/>
          </a:xfrm>
          <a:prstGeom prst="rect">
            <a:avLst/>
          </a:prstGeom>
        </p:spPr>
      </p:pic>
      <p:sp>
        <p:nvSpPr>
          <p:cNvPr id="6" name="TextBox 5"/>
          <p:cNvSpPr txBox="1">
            <a:spLocks noChangeArrowheads="1"/>
          </p:cNvSpPr>
          <p:nvPr/>
        </p:nvSpPr>
        <p:spPr bwMode="auto">
          <a:xfrm>
            <a:off x="1" y="9083359"/>
            <a:ext cx="17068799" cy="548483"/>
          </a:xfrm>
          <a:prstGeom prst="rect">
            <a:avLst/>
          </a:prstGeom>
          <a:solidFill>
            <a:schemeClr val="tx2"/>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IN" altLang="en-US" sz="2964" b="1">
              <a:latin typeface="Calibri" panose="020F0502020204030204" pitchFamily="34" charset="0"/>
            </a:endParaRPr>
          </a:p>
        </p:txBody>
      </p:sp>
      <p:sp>
        <p:nvSpPr>
          <p:cNvPr id="7" name="TextBox 6"/>
          <p:cNvSpPr txBox="1"/>
          <p:nvPr/>
        </p:nvSpPr>
        <p:spPr>
          <a:xfrm>
            <a:off x="1041398" y="6038708"/>
            <a:ext cx="7531101" cy="1138773"/>
          </a:xfrm>
          <a:prstGeom prst="rect">
            <a:avLst/>
          </a:prstGeom>
          <a:noFill/>
        </p:spPr>
        <p:txBody>
          <a:bodyPr wrap="square" rtlCol="0">
            <a:spAutoFit/>
          </a:bodyPr>
          <a:lstStyle/>
          <a:p>
            <a:r>
              <a:rPr lang="en-IN" sz="2000" dirty="0">
                <a:latin typeface="Century Gothic" panose="020B0502020202020204" pitchFamily="34" charset="0"/>
              </a:rPr>
              <a:t>Fig 37 &amp; 38</a:t>
            </a:r>
          </a:p>
          <a:p>
            <a:r>
              <a:rPr lang="en-IN" sz="2400" dirty="0">
                <a:latin typeface="Century Gothic" panose="020B0502020202020204" pitchFamily="34" charset="0"/>
              </a:rPr>
              <a:t> </a:t>
            </a:r>
            <a:r>
              <a:rPr lang="en-US" sz="2400" dirty="0">
                <a:latin typeface="Century Gothic" panose="020B0502020202020204" pitchFamily="34" charset="0"/>
              </a:rPr>
              <a:t>Steel girders with slates/earthen plates have been used to support the roof</a:t>
            </a:r>
            <a:r>
              <a:rPr lang="en-IN" sz="2400" dirty="0">
                <a:latin typeface="Century Gothic" panose="020B0502020202020204" pitchFamily="34" charset="0"/>
              </a:rPr>
              <a:t> </a:t>
            </a:r>
          </a:p>
        </p:txBody>
      </p:sp>
      <p:sp>
        <p:nvSpPr>
          <p:cNvPr id="8" name="TextBox 7"/>
          <p:cNvSpPr txBox="1"/>
          <p:nvPr/>
        </p:nvSpPr>
        <p:spPr>
          <a:xfrm>
            <a:off x="9563099" y="4138129"/>
            <a:ext cx="7505699" cy="1508105"/>
          </a:xfrm>
          <a:prstGeom prst="rect">
            <a:avLst/>
          </a:prstGeom>
          <a:noFill/>
        </p:spPr>
        <p:txBody>
          <a:bodyPr wrap="square" rtlCol="0">
            <a:spAutoFit/>
          </a:bodyPr>
          <a:lstStyle/>
          <a:p>
            <a:r>
              <a:rPr lang="en-IN" sz="2000" dirty="0">
                <a:latin typeface="Century Gothic" panose="020B0502020202020204" pitchFamily="34" charset="0"/>
              </a:rPr>
              <a:t>Fig 39 </a:t>
            </a:r>
          </a:p>
          <a:p>
            <a:r>
              <a:rPr lang="en-IN" sz="2400" dirty="0">
                <a:latin typeface="Century Gothic" panose="020B0502020202020204" pitchFamily="34" charset="0"/>
              </a:rPr>
              <a:t>Jack arch roofing can be seen as most of the heritage buildings of that time have used jack arches. </a:t>
            </a:r>
          </a:p>
        </p:txBody>
      </p:sp>
      <p:sp>
        <p:nvSpPr>
          <p:cNvPr id="9" name="TextBox 8"/>
          <p:cNvSpPr txBox="1"/>
          <p:nvPr/>
        </p:nvSpPr>
        <p:spPr>
          <a:xfrm>
            <a:off x="8534399" y="8658432"/>
            <a:ext cx="5819280" cy="400110"/>
          </a:xfrm>
          <a:prstGeom prst="rect">
            <a:avLst/>
          </a:prstGeom>
          <a:noFill/>
        </p:spPr>
        <p:txBody>
          <a:bodyPr wrap="square" rtlCol="0">
            <a:spAutoFit/>
          </a:bodyPr>
          <a:lstStyle/>
          <a:p>
            <a:r>
              <a:rPr lang="en-IN" sz="2000" dirty="0">
                <a:latin typeface="Century Gothic" panose="020B0502020202020204" pitchFamily="34" charset="0"/>
              </a:rPr>
              <a:t>Fig 40</a:t>
            </a:r>
          </a:p>
        </p:txBody>
      </p:sp>
    </p:spTree>
    <p:extLst>
      <p:ext uri="{BB962C8B-B14F-4D97-AF65-F5344CB8AC3E}">
        <p14:creationId xmlns:p14="http://schemas.microsoft.com/office/powerpoint/2010/main" val="3323704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93300"/>
            <a:ext cx="17068799" cy="584775"/>
          </a:xfrm>
          <a:prstGeom prst="rect">
            <a:avLst/>
          </a:prstGeom>
          <a:solidFill>
            <a:schemeClr val="tx2">
              <a:lumMod val="40000"/>
              <a:lumOff val="60000"/>
            </a:schemeClr>
          </a:solidFill>
        </p:spPr>
        <p:txBody>
          <a:bodyPr wrap="square" rtlCol="0">
            <a:spAutoFit/>
          </a:bodyPr>
          <a:lstStyle/>
          <a:p>
            <a:r>
              <a:rPr lang="en-IN" sz="3200" b="1" dirty="0">
                <a:latin typeface="Century Gothic" panose="020B0502020202020204" pitchFamily="34" charset="0"/>
              </a:rPr>
              <a:t>  Status of Cracks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765" t="3080" r="4652" b="4257"/>
          <a:stretch/>
        </p:blipFill>
        <p:spPr>
          <a:xfrm>
            <a:off x="1336716" y="5230035"/>
            <a:ext cx="4606884" cy="3404936"/>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5701" b="11232"/>
          <a:stretch/>
        </p:blipFill>
        <p:spPr>
          <a:xfrm>
            <a:off x="1336716" y="1205881"/>
            <a:ext cx="6422523" cy="339152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9058" b="7603"/>
          <a:stretch/>
        </p:blipFill>
        <p:spPr>
          <a:xfrm>
            <a:off x="9337347" y="1203159"/>
            <a:ext cx="6424022" cy="340694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68860" y="5230035"/>
            <a:ext cx="5692509" cy="3404936"/>
          </a:xfrm>
          <a:prstGeom prst="rect">
            <a:avLst/>
          </a:prstGeom>
        </p:spPr>
      </p:pic>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13381"/>
          <a:stretch/>
        </p:blipFill>
        <p:spPr>
          <a:xfrm rot="5400000">
            <a:off x="6297068" y="5459312"/>
            <a:ext cx="3418323" cy="2959769"/>
          </a:xfrm>
          <a:prstGeom prst="rect">
            <a:avLst/>
          </a:prstGeom>
        </p:spPr>
      </p:pic>
      <p:sp>
        <p:nvSpPr>
          <p:cNvPr id="10" name="TextBox 9"/>
          <p:cNvSpPr txBox="1"/>
          <p:nvPr/>
        </p:nvSpPr>
        <p:spPr>
          <a:xfrm>
            <a:off x="1336716" y="4522149"/>
            <a:ext cx="15236784" cy="769441"/>
          </a:xfrm>
          <a:prstGeom prst="rect">
            <a:avLst/>
          </a:prstGeom>
          <a:noFill/>
        </p:spPr>
        <p:txBody>
          <a:bodyPr wrap="square" rtlCol="0">
            <a:spAutoFit/>
          </a:bodyPr>
          <a:lstStyle/>
          <a:p>
            <a:r>
              <a:rPr lang="en-IN" sz="2200" dirty="0">
                <a:latin typeface="Century Gothic" panose="020B0502020202020204" pitchFamily="34" charset="0"/>
              </a:rPr>
              <a:t>Fig 41 &amp; 42 </a:t>
            </a:r>
            <a:r>
              <a:rPr lang="en-US" sz="2200" dirty="0">
                <a:latin typeface="Century Gothic" panose="020B0502020202020204" pitchFamily="34" charset="0"/>
              </a:rPr>
              <a:t>The roof top of the building has been extensively damaged. It has found to be repaired time and again with cement work. Large cracks can be observed oh the roof. </a:t>
            </a:r>
            <a:endParaRPr lang="en-IN" sz="2200" dirty="0">
              <a:latin typeface="Century Gothic" panose="020B0502020202020204" pitchFamily="34" charset="0"/>
            </a:endParaRPr>
          </a:p>
        </p:txBody>
      </p:sp>
      <p:sp>
        <p:nvSpPr>
          <p:cNvPr id="11" name="TextBox 10"/>
          <p:cNvSpPr txBox="1"/>
          <p:nvPr/>
        </p:nvSpPr>
        <p:spPr>
          <a:xfrm>
            <a:off x="1235116" y="8678618"/>
            <a:ext cx="9305884" cy="769441"/>
          </a:xfrm>
          <a:prstGeom prst="rect">
            <a:avLst/>
          </a:prstGeom>
          <a:noFill/>
        </p:spPr>
        <p:txBody>
          <a:bodyPr wrap="square" rtlCol="0">
            <a:spAutoFit/>
          </a:bodyPr>
          <a:lstStyle/>
          <a:p>
            <a:r>
              <a:rPr lang="en-IN" sz="2200" dirty="0">
                <a:latin typeface="Century Gothic" panose="020B0502020202020204" pitchFamily="34" charset="0"/>
              </a:rPr>
              <a:t>Fig 43 &amp; 44 Cracks can be observed on the minaret and is </a:t>
            </a:r>
          </a:p>
          <a:p>
            <a:r>
              <a:rPr lang="en-IN" sz="2200" dirty="0">
                <a:latin typeface="Century Gothic" panose="020B0502020202020204" pitchFamily="34" charset="0"/>
              </a:rPr>
              <a:t>severely damaged </a:t>
            </a:r>
          </a:p>
        </p:txBody>
      </p:sp>
      <p:sp>
        <p:nvSpPr>
          <p:cNvPr id="12" name="TextBox 11"/>
          <p:cNvSpPr txBox="1"/>
          <p:nvPr/>
        </p:nvSpPr>
        <p:spPr>
          <a:xfrm>
            <a:off x="10068859" y="8612554"/>
            <a:ext cx="6589358" cy="769441"/>
          </a:xfrm>
          <a:prstGeom prst="rect">
            <a:avLst/>
          </a:prstGeom>
          <a:noFill/>
        </p:spPr>
        <p:txBody>
          <a:bodyPr wrap="square" rtlCol="0">
            <a:spAutoFit/>
          </a:bodyPr>
          <a:lstStyle/>
          <a:p>
            <a:r>
              <a:rPr lang="en-IN" sz="2200" dirty="0">
                <a:latin typeface="Century Gothic" panose="020B0502020202020204" pitchFamily="34" charset="0"/>
              </a:rPr>
              <a:t>Fig 45 Cracks can be observed on the exterior wall. </a:t>
            </a:r>
          </a:p>
        </p:txBody>
      </p:sp>
    </p:spTree>
    <p:extLst>
      <p:ext uri="{BB962C8B-B14F-4D97-AF65-F5344CB8AC3E}">
        <p14:creationId xmlns:p14="http://schemas.microsoft.com/office/powerpoint/2010/main" val="392261715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2030</TotalTime>
  <Words>315</Words>
  <Application>Microsoft Office PowerPoint</Application>
  <PresentationFormat>Custom</PresentationFormat>
  <Paragraphs>38</Paragraphs>
  <Slides>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Calibri Light</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Sushila Murmu</dc:creator>
  <cp:lastModifiedBy>lenovo</cp:lastModifiedBy>
  <cp:revision>277</cp:revision>
  <dcterms:created xsi:type="dcterms:W3CDTF">2019-10-10T05:08:54Z</dcterms:created>
  <dcterms:modified xsi:type="dcterms:W3CDTF">2026-03-31T11:01:04Z</dcterms:modified>
</cp:coreProperties>
</file>